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07"/>
  </p:normalViewPr>
  <p:slideViewPr>
    <p:cSldViewPr snapToGrid="0">
      <p:cViewPr varScale="1">
        <p:scale>
          <a:sx n="103" d="100"/>
          <a:sy n="103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D6876-F6B5-2482-6FCE-E560728F0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672899-C1C8-4478-A3C7-2798EAD2B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A6D22A-AE31-19C7-D21A-C1DEC1BE6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26D53-9F8C-1A31-8BD9-9E6D3123D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D6084-A560-F67B-1A92-DCB4F9EC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379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10F0-B88F-70C3-7F36-F7F919A23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B8C5AB-E422-4C21-6920-112A11A56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A9549-893A-5073-F810-8274A56AA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C2856-4C70-6F25-5ECF-F5D6117B5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AE722-FF70-1D1E-AAAC-EB180A310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1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FF59D6-99A3-B7B7-2D0C-E6FB571AC5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9B9357-4CE7-B921-2F1B-E91D10FE5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C227-A705-A034-545D-E3164FAD0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DFBA3-9366-2D2C-0777-3F6617291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966DD-1730-E607-A4A8-D9710E7F7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90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4002E-E153-9A70-A4EC-B8088AA1F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AA3FC-4852-7BC4-74D5-A4AFF56AD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A1BE0-28BD-7121-F578-9D1A44A68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02320-BC73-F802-BBA9-7F8101338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F3670-906B-B1EC-8C8F-8F7865C20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09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274E-8D1A-3711-9857-D1C781DF4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370BF-796A-DDD7-9A30-058F9F6A4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1CB30-BA01-6A7A-362C-939122FD9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0D239-87A1-AEA2-E6EB-728468E7C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F3DAD-FFF3-31EA-DB8B-494A473CB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4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22D2A-372B-CB0D-9F12-F4D5300F6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A6C63-FE5E-36D5-A5D2-89A7F21620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C0D229-1EA7-A30B-F102-72C10CB39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AB68E-A3ED-09D1-B2FC-430827520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727ACC-163A-67EC-DCE6-F0697794B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684281-DFB1-5BBB-6FCF-F3BC269B3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1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3F027-32CB-6A42-71E9-799A41488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6FDA2-73F7-CE5C-F00A-DDD1837D3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2759DA-CE05-7529-5F42-BD0EC6E95F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FF8BDC-8B84-6455-8F82-20D242610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21FEDD-D2DD-3D21-F54E-03AFBED3BF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0FB5D7-32B6-88C6-FAA1-23E5ABE4F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9CBCD6-8271-268A-FD1B-A6EE42CB5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A1C1C-B1EF-AA07-703A-AACEB6FD1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789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079DE-6D79-1F4D-B6ED-2D37B38CA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A3A7AC-399B-4E21-A409-94700AE76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03BA00-49CE-CB4F-C2B4-29805B7B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D2FB80-2967-EF88-EA1B-2DADCC6A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76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965106-551A-3877-9742-FC0EA8416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7B6041-C2FB-A8D1-2BDA-A7256AA25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D6089-B737-827B-6E9E-375D3E184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79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923BB-D937-8E51-21E2-22EBFEB8E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DDC22-EB54-5E94-03FC-4D945F7BE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F186D0-ED80-0A66-BA96-49D0CE8EC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F8606-4D2E-BB64-4551-9178FE9FD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CA2B6-1B60-ACA1-D99A-2CD1927D5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D6C72F-0BC5-C990-FE1C-CCD87CB82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9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AEA32-D794-EA9C-1F99-EFD51AE5C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710651-0FA8-5C71-9D59-62902B197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649DC8-FD8B-8B7A-9D15-ECEF46BC1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33E10-92ED-88AC-531D-5E5EFF840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32FE9-2547-CC0F-9A85-79AC157E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037142-F806-5BFE-2575-DD11C5BDF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0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90F8B9-1C1A-42B2-EC2B-E11150798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20EFE-231F-F94F-2481-695D4D9C3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DA0D1-629C-AD64-CB84-C694E928FC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5C379-3E72-FA4C-A530-41B8F8A658F0}" type="datetimeFigureOut">
              <a:rPr lang="en-US" smtClean="0"/>
              <a:t>6/6/23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780DC-E0FD-BFCD-8E97-9053DFBDB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7F9DB-5314-58A4-F019-82A7A3341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D891A-1DE5-B146-A367-78E879997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2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D8180-1819-FC4F-DD63-7AEC2DD65A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With-hunts and the Interaction of Cultures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1B5171-063D-16D0-CA92-30CFF5B30C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/>
              <a:t>Dev Nathan</a:t>
            </a:r>
          </a:p>
          <a:p>
            <a:r>
              <a:rPr lang="en-US" dirty="0"/>
              <a:t>The New School of Social Research, New York</a:t>
            </a:r>
          </a:p>
          <a:p>
            <a:r>
              <a:rPr lang="en-US" dirty="0"/>
              <a:t>Institute for Human Development, Delhi and Ranchi</a:t>
            </a:r>
          </a:p>
          <a:p>
            <a:r>
              <a:rPr lang="en-US" dirty="0" err="1"/>
              <a:t>GenDev</a:t>
            </a:r>
            <a:r>
              <a:rPr lang="en-US" dirty="0"/>
              <a:t> Centre for Research and Innovation, Gurgaon</a:t>
            </a:r>
          </a:p>
        </p:txBody>
      </p:sp>
    </p:spTree>
    <p:extLst>
      <p:ext uri="{BB962C8B-B14F-4D97-AF65-F5344CB8AC3E}">
        <p14:creationId xmlns:p14="http://schemas.microsoft.com/office/powerpoint/2010/main" val="3992939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A6113-D68A-1661-C99F-C6683288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and 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D3B32-0BEB-DBD0-B8B7-37953FFA0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Across Central India and North-east India, people are Christian, Hindu, Buddhist, etc.</a:t>
            </a:r>
          </a:p>
          <a:p>
            <a:r>
              <a:rPr lang="en-US" dirty="0"/>
              <a:t>This is said to be their religion and culture</a:t>
            </a:r>
          </a:p>
          <a:p>
            <a:r>
              <a:rPr lang="en-US" dirty="0"/>
              <a:t>But there is another religion and culture –</a:t>
            </a:r>
            <a:r>
              <a:rPr lang="en-US" b="1" dirty="0"/>
              <a:t> </a:t>
            </a:r>
            <a:endParaRPr lang="en-US" dirty="0"/>
          </a:p>
          <a:p>
            <a:r>
              <a:rPr lang="en-US" dirty="0"/>
              <a:t>Forms of animism – belief in spirits in everything, humans, animals, water, stones, etc. </a:t>
            </a:r>
          </a:p>
          <a:p>
            <a:r>
              <a:rPr lang="en-US" dirty="0"/>
              <a:t>Also a Supreme Being – </a:t>
            </a:r>
            <a:r>
              <a:rPr lang="en-US" dirty="0" err="1"/>
              <a:t>Singbonga</a:t>
            </a:r>
            <a:r>
              <a:rPr lang="en-US" dirty="0"/>
              <a:t> (Santhal), U </a:t>
            </a:r>
            <a:r>
              <a:rPr lang="en-US" dirty="0" err="1"/>
              <a:t>Blei</a:t>
            </a:r>
            <a:r>
              <a:rPr lang="en-US" dirty="0"/>
              <a:t> Non-Thaw (Khasi)</a:t>
            </a:r>
          </a:p>
          <a:p>
            <a:r>
              <a:rPr lang="en-US" dirty="0"/>
              <a:t>How do we understand the interaction of religions and cultures?</a:t>
            </a:r>
          </a:p>
        </p:txBody>
      </p:sp>
    </p:spTree>
    <p:extLst>
      <p:ext uri="{BB962C8B-B14F-4D97-AF65-F5344CB8AC3E}">
        <p14:creationId xmlns:p14="http://schemas.microsoft.com/office/powerpoint/2010/main" val="1348395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F44E-48E0-FCE8-7802-CD6B3EEBA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European Witch-hunts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065FA-D390-C537-2988-057D97AFB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Margaret Murray (1930) – used evidence of the Witches Sabbath in the testimonies in the Essex witch trials</a:t>
            </a:r>
          </a:p>
          <a:p>
            <a:r>
              <a:rPr lang="en-US" dirty="0"/>
              <a:t>To argue that this showed the existence of a pre-Christian, pagan religion</a:t>
            </a:r>
          </a:p>
          <a:p>
            <a:r>
              <a:rPr lang="en-US" dirty="0"/>
              <a:t>This was rejected by historians and sociologists</a:t>
            </a:r>
          </a:p>
          <a:p>
            <a:r>
              <a:rPr lang="en-US" dirty="0"/>
              <a:t>But the testimonies reflected not Rituals but Myths (Ginzburg)</a:t>
            </a:r>
          </a:p>
          <a:p>
            <a:r>
              <a:rPr lang="en-US" dirty="0"/>
              <a:t>He found evidence of an agrarian cult of an ecstatic character in the 16</a:t>
            </a:r>
            <a:r>
              <a:rPr lang="en-US" baseline="30000" dirty="0"/>
              <a:t>th</a:t>
            </a:r>
            <a:r>
              <a:rPr lang="en-US" dirty="0"/>
              <a:t> and 17</a:t>
            </a:r>
            <a:r>
              <a:rPr lang="en-US" baseline="30000" dirty="0"/>
              <a:t>th</a:t>
            </a:r>
            <a:r>
              <a:rPr lang="en-US" dirty="0"/>
              <a:t> centuries</a:t>
            </a:r>
          </a:p>
          <a:p>
            <a:r>
              <a:rPr lang="en-US" dirty="0"/>
              <a:t>”A cultural compromise” -he called it a hybrid </a:t>
            </a:r>
          </a:p>
        </p:txBody>
      </p:sp>
    </p:spTree>
    <p:extLst>
      <p:ext uri="{BB962C8B-B14F-4D97-AF65-F5344CB8AC3E}">
        <p14:creationId xmlns:p14="http://schemas.microsoft.com/office/powerpoint/2010/main" val="1621151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54143-F7BF-072B-369E-FE7740D29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Past in the Present (Marshall </a:t>
            </a:r>
            <a:r>
              <a:rPr lang="en-US" b="1" dirty="0" err="1"/>
              <a:t>Sahlins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1607B-AC7E-B08D-EE76-606DFC654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“Seeing the connections” (Wittgenstein) between past and present</a:t>
            </a:r>
          </a:p>
          <a:p>
            <a:r>
              <a:rPr lang="en-US" dirty="0"/>
              <a:t>History and culture are not distinct from each other</a:t>
            </a:r>
          </a:p>
          <a:p>
            <a:r>
              <a:rPr lang="en-US" b="1" dirty="0"/>
              <a:t>Hegemonic subsumption</a:t>
            </a:r>
            <a:r>
              <a:rPr lang="en-US" dirty="0"/>
              <a:t> – a form of interaction</a:t>
            </a:r>
          </a:p>
          <a:p>
            <a:r>
              <a:rPr lang="en-US" dirty="0"/>
              <a:t>Meitei (and in Central India) – rock spirits turned into Devi or </a:t>
            </a:r>
          </a:p>
          <a:p>
            <a:r>
              <a:rPr lang="en-US" dirty="0"/>
              <a:t>Mizoram - Christianity, the belief in evil spirits is not challenged</a:t>
            </a:r>
          </a:p>
          <a:p>
            <a:r>
              <a:rPr lang="en-US" dirty="0"/>
              <a:t>True Believers are protected - No need for ritual sacrifices</a:t>
            </a:r>
          </a:p>
          <a:p>
            <a:r>
              <a:rPr lang="en-US" dirty="0"/>
              <a:t>Mizo – female goddess, </a:t>
            </a:r>
            <a:r>
              <a:rPr lang="en-US" dirty="0" err="1"/>
              <a:t>Khuana</a:t>
            </a:r>
            <a:r>
              <a:rPr lang="en-US" dirty="0"/>
              <a:t>, erased; and </a:t>
            </a:r>
            <a:r>
              <a:rPr lang="en-US" dirty="0" err="1"/>
              <a:t>Pathian</a:t>
            </a:r>
            <a:r>
              <a:rPr lang="en-US" dirty="0"/>
              <a:t>, male god made translation of Christian God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06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56A66-B8C7-70ED-090B-080EDB8ED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Meanings can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47D42-477E-1802-A3BB-649334270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Meitei – evil eye beliefs, strong </a:t>
            </a:r>
            <a:r>
              <a:rPr lang="en-US"/>
              <a:t>in traditional </a:t>
            </a:r>
            <a:r>
              <a:rPr lang="en-US" dirty="0"/>
              <a:t>religion (</a:t>
            </a:r>
            <a:r>
              <a:rPr lang="en-US" dirty="0" err="1"/>
              <a:t>Sanamahi</a:t>
            </a:r>
            <a:r>
              <a:rPr lang="en-US" dirty="0"/>
              <a:t>) requiring rituals; (Galo) ostracization of women with evil eye</a:t>
            </a:r>
          </a:p>
          <a:p>
            <a:r>
              <a:rPr lang="en-US" dirty="0"/>
              <a:t>A weak folk belief in Hinduism </a:t>
            </a:r>
          </a:p>
          <a:p>
            <a:endParaRPr lang="en-US" dirty="0"/>
          </a:p>
          <a:p>
            <a:r>
              <a:rPr lang="en-US" b="1" dirty="0"/>
              <a:t>Conflict</a:t>
            </a:r>
            <a:r>
              <a:rPr lang="en-US" dirty="0"/>
              <a:t> – across the border in Lijiang, Yunnan, China</a:t>
            </a:r>
          </a:p>
          <a:p>
            <a:r>
              <a:rPr lang="en-US" dirty="0" err="1"/>
              <a:t>Naxi</a:t>
            </a:r>
            <a:r>
              <a:rPr lang="en-US" dirty="0"/>
              <a:t> community – from ‘marriage for love’ to ‘marriage arranged by parents’ in the Confucian culture</a:t>
            </a:r>
          </a:p>
          <a:p>
            <a:r>
              <a:rPr lang="en-US" dirty="0"/>
              <a:t>Led to ‘suicide for love’ with Lijiang known as the suicide capital of the world, before World War II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665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A5BEE-16AB-AF01-9F98-E2C3E1F92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7DA47-1076-DE59-29CA-C7FB73884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Necessary to see the interaction of culture and history</a:t>
            </a:r>
          </a:p>
          <a:p>
            <a:r>
              <a:rPr lang="en-US" dirty="0"/>
              <a:t>Don’t see this as just chronological representation, but also simultaneity</a:t>
            </a:r>
          </a:p>
          <a:p>
            <a:r>
              <a:rPr lang="en-US" dirty="0"/>
              <a:t>There is history in culture and culture in history;</a:t>
            </a:r>
          </a:p>
          <a:p>
            <a:r>
              <a:rPr lang="en-US" dirty="0"/>
              <a:t>Power intersects with both, even in the way we write history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26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10EA1-123B-068F-F1EF-D3642F3C7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3E1D3-BB41-1717-1BAC-6349D11C8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4000" dirty="0"/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308927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420</Words>
  <Application>Microsoft Macintosh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With-hunts and the Interaction of Cultures</vt:lpstr>
      <vt:lpstr>History and Culture</vt:lpstr>
      <vt:lpstr>European Witch-hunts </vt:lpstr>
      <vt:lpstr>The Past in the Present (Marshall Sahlins)</vt:lpstr>
      <vt:lpstr>Meanings can change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With-hunts and the Interaction of Cultures</dc:title>
  <dc:creator>Dev Nathan</dc:creator>
  <cp:lastModifiedBy>Dev Nathan</cp:lastModifiedBy>
  <cp:revision>7</cp:revision>
  <dcterms:created xsi:type="dcterms:W3CDTF">2023-06-06T00:06:45Z</dcterms:created>
  <dcterms:modified xsi:type="dcterms:W3CDTF">2023-06-06T08:51:44Z</dcterms:modified>
</cp:coreProperties>
</file>