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79" r:id="rId19"/>
    <p:sldId id="278" r:id="rId20"/>
    <p:sldId id="280" r:id="rId21"/>
    <p:sldId id="281" r:id="rId22"/>
    <p:sldId id="282" r:id="rId23"/>
    <p:sldId id="283" r:id="rId24"/>
    <p:sldId id="284" r:id="rId25"/>
    <p:sldId id="28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eelesh\Desktop\Witch%20Hunt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eelesh\Desktop\Witch%20Hunt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eelesh\Desktop\Witch%20Hunt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Sheet2!$D$11</c:f>
              <c:strCache>
                <c:ptCount val="1"/>
                <c:pt idx="0">
                  <c:v>Number Percentage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Sheet2!$C$12:$C$16</c:f>
              <c:strCache>
                <c:ptCount val="5"/>
                <c:pt idx="0">
                  <c:v>Seperated</c:v>
                </c:pt>
                <c:pt idx="1">
                  <c:v>Unmarried</c:v>
                </c:pt>
                <c:pt idx="2">
                  <c:v>Married</c:v>
                </c:pt>
                <c:pt idx="3">
                  <c:v>Widowed</c:v>
                </c:pt>
                <c:pt idx="4">
                  <c:v>Data Not Available</c:v>
                </c:pt>
              </c:strCache>
            </c:strRef>
          </c:cat>
          <c:val>
            <c:numRef>
              <c:f>Sheet2!$D$12:$D$16</c:f>
              <c:numCache>
                <c:formatCode>General</c:formatCode>
                <c:ptCount val="5"/>
                <c:pt idx="0">
                  <c:v>1</c:v>
                </c:pt>
                <c:pt idx="1">
                  <c:v>10</c:v>
                </c:pt>
                <c:pt idx="2">
                  <c:v>464</c:v>
                </c:pt>
                <c:pt idx="3">
                  <c:v>44</c:v>
                </c:pt>
                <c:pt idx="4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3710800"/>
        <c:axId val="423711192"/>
      </c:barChart>
      <c:lineChart>
        <c:grouping val="standard"/>
        <c:varyColors val="0"/>
        <c:ser>
          <c:idx val="1"/>
          <c:order val="1"/>
          <c:tx>
            <c:strRef>
              <c:f>Sheet2!$E$11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Sheet2!$C$12:$C$16</c:f>
              <c:strCache>
                <c:ptCount val="5"/>
                <c:pt idx="0">
                  <c:v>Seperated</c:v>
                </c:pt>
                <c:pt idx="1">
                  <c:v>Unmarried</c:v>
                </c:pt>
                <c:pt idx="2">
                  <c:v>Married</c:v>
                </c:pt>
                <c:pt idx="3">
                  <c:v>Widowed</c:v>
                </c:pt>
                <c:pt idx="4">
                  <c:v>Data Not Available</c:v>
                </c:pt>
              </c:strCache>
            </c:strRef>
          </c:cat>
          <c:val>
            <c:numRef>
              <c:f>Sheet2!$E$12:$E$16</c:f>
              <c:numCache>
                <c:formatCode>0.0%</c:formatCode>
                <c:ptCount val="5"/>
                <c:pt idx="0">
                  <c:v>1.9047619047619048E-3</c:v>
                </c:pt>
                <c:pt idx="1">
                  <c:v>1.9047619047619049E-2</c:v>
                </c:pt>
                <c:pt idx="2">
                  <c:v>0.88380952380952382</c:v>
                </c:pt>
                <c:pt idx="3">
                  <c:v>8.3809523809523806E-2</c:v>
                </c:pt>
                <c:pt idx="4">
                  <c:v>1.1428571428571429E-2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3722168"/>
        <c:axId val="423711584"/>
      </c:lineChart>
      <c:catAx>
        <c:axId val="423710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711192"/>
        <c:crosses val="autoZero"/>
        <c:auto val="1"/>
        <c:lblAlgn val="ctr"/>
        <c:lblOffset val="100"/>
        <c:noMultiLvlLbl val="0"/>
      </c:catAx>
      <c:valAx>
        <c:axId val="423711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710800"/>
        <c:crosses val="autoZero"/>
        <c:crossBetween val="between"/>
      </c:valAx>
      <c:valAx>
        <c:axId val="423711584"/>
        <c:scaling>
          <c:orientation val="minMax"/>
        </c:scaling>
        <c:delete val="0"/>
        <c:axPos val="r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722168"/>
        <c:crosses val="max"/>
        <c:crossBetween val="between"/>
      </c:valAx>
      <c:catAx>
        <c:axId val="4237221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237115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Sheet2!$D$18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Sheet2!$C$19:$C$25</c:f>
              <c:strCache>
                <c:ptCount val="7"/>
                <c:pt idx="0">
                  <c:v>Never Went to School</c:v>
                </c:pt>
                <c:pt idx="1">
                  <c:v>Up to Class 5 (Primary Education)</c:v>
                </c:pt>
                <c:pt idx="2">
                  <c:v>Class 6 to class 8</c:v>
                </c:pt>
                <c:pt idx="3">
                  <c:v>Class-9 to 10</c:v>
                </c:pt>
                <c:pt idx="4">
                  <c:v>Intermediate</c:v>
                </c:pt>
                <c:pt idx="5">
                  <c:v>Graduation</c:v>
                </c:pt>
                <c:pt idx="6">
                  <c:v>Data Not Available</c:v>
                </c:pt>
              </c:strCache>
            </c:strRef>
          </c:cat>
          <c:val>
            <c:numRef>
              <c:f>Sheet2!$D$19:$D$25</c:f>
              <c:numCache>
                <c:formatCode>General</c:formatCode>
                <c:ptCount val="7"/>
                <c:pt idx="0">
                  <c:v>169</c:v>
                </c:pt>
                <c:pt idx="1">
                  <c:v>83</c:v>
                </c:pt>
                <c:pt idx="2">
                  <c:v>138</c:v>
                </c:pt>
                <c:pt idx="3">
                  <c:v>118</c:v>
                </c:pt>
                <c:pt idx="4">
                  <c:v>11</c:v>
                </c:pt>
                <c:pt idx="5">
                  <c:v>2</c:v>
                </c:pt>
                <c:pt idx="6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3709624"/>
        <c:axId val="423715896"/>
      </c:barChart>
      <c:lineChart>
        <c:grouping val="standard"/>
        <c:varyColors val="0"/>
        <c:ser>
          <c:idx val="1"/>
          <c:order val="1"/>
          <c:tx>
            <c:strRef>
              <c:f>Sheet2!$E$18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Sheet2!$C$19:$C$25</c:f>
              <c:strCache>
                <c:ptCount val="7"/>
                <c:pt idx="0">
                  <c:v>Never Went to School</c:v>
                </c:pt>
                <c:pt idx="1">
                  <c:v>Up to Class 5 (Primary Education)</c:v>
                </c:pt>
                <c:pt idx="2">
                  <c:v>Class 6 to class 8</c:v>
                </c:pt>
                <c:pt idx="3">
                  <c:v>Class-9 to 10</c:v>
                </c:pt>
                <c:pt idx="4">
                  <c:v>Intermediate</c:v>
                </c:pt>
                <c:pt idx="5">
                  <c:v>Graduation</c:v>
                </c:pt>
                <c:pt idx="6">
                  <c:v>Data Not Available</c:v>
                </c:pt>
              </c:strCache>
            </c:strRef>
          </c:cat>
          <c:val>
            <c:numRef>
              <c:f>Sheet2!$E$19:$E$25</c:f>
              <c:numCache>
                <c:formatCode>0.0%</c:formatCode>
                <c:ptCount val="7"/>
                <c:pt idx="0">
                  <c:v>0.32190476190476192</c:v>
                </c:pt>
                <c:pt idx="1">
                  <c:v>0.15809523809523809</c:v>
                </c:pt>
                <c:pt idx="2">
                  <c:v>0.26285714285714284</c:v>
                </c:pt>
                <c:pt idx="3">
                  <c:v>0.22476190476190477</c:v>
                </c:pt>
                <c:pt idx="4">
                  <c:v>2.0952380952380951E-2</c:v>
                </c:pt>
                <c:pt idx="5">
                  <c:v>3.8095238095238095E-3</c:v>
                </c:pt>
                <c:pt idx="6">
                  <c:v>7.619047619047619E-3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3720208"/>
        <c:axId val="423716288"/>
      </c:lineChart>
      <c:catAx>
        <c:axId val="423709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715896"/>
        <c:crosses val="autoZero"/>
        <c:auto val="1"/>
        <c:lblAlgn val="ctr"/>
        <c:lblOffset val="100"/>
        <c:noMultiLvlLbl val="0"/>
      </c:catAx>
      <c:valAx>
        <c:axId val="423715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709624"/>
        <c:crosses val="autoZero"/>
        <c:crossBetween val="between"/>
      </c:valAx>
      <c:valAx>
        <c:axId val="423716288"/>
        <c:scaling>
          <c:orientation val="minMax"/>
        </c:scaling>
        <c:delete val="0"/>
        <c:axPos val="r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720208"/>
        <c:crosses val="max"/>
        <c:crossBetween val="between"/>
      </c:valAx>
      <c:catAx>
        <c:axId val="4237202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237162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[Witch Hunt data.xlsx]Sheet2!PivotTable2</c:name>
    <c:fmtId val="3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Sheet2!$D$27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Sheet2!$C$28:$C$32</c:f>
              <c:strCache>
                <c:ptCount val="4"/>
                <c:pt idx="0">
                  <c:v>Scheduled Tribe</c:v>
                </c:pt>
                <c:pt idx="1">
                  <c:v>Scheduled Caste</c:v>
                </c:pt>
                <c:pt idx="2">
                  <c:v>Other Backward Caste</c:v>
                </c:pt>
                <c:pt idx="3">
                  <c:v>General</c:v>
                </c:pt>
              </c:strCache>
            </c:strRef>
          </c:cat>
          <c:val>
            <c:numRef>
              <c:f>Sheet2!$D$28:$D$32</c:f>
              <c:numCache>
                <c:formatCode>General</c:formatCode>
                <c:ptCount val="4"/>
                <c:pt idx="0">
                  <c:v>413</c:v>
                </c:pt>
                <c:pt idx="1">
                  <c:v>35</c:v>
                </c:pt>
                <c:pt idx="2">
                  <c:v>76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2BE-592A-4D0C-8FF9-53E8FE041A3F}" type="datetimeFigureOut">
              <a:rPr lang="en-IN" smtClean="0"/>
              <a:t>13-10-2021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6DA3-EBE6-41F5-ACAE-8A105C0AAE4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5519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2BE-592A-4D0C-8FF9-53E8FE041A3F}" type="datetimeFigureOut">
              <a:rPr lang="en-IN" smtClean="0"/>
              <a:t>13-10-2021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6DA3-EBE6-41F5-ACAE-8A105C0AAE4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8106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2BE-592A-4D0C-8FF9-53E8FE041A3F}" type="datetimeFigureOut">
              <a:rPr lang="en-IN" smtClean="0"/>
              <a:t>13-10-2021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6DA3-EBE6-41F5-ACAE-8A105C0AAE4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904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2BE-592A-4D0C-8FF9-53E8FE041A3F}" type="datetimeFigureOut">
              <a:rPr lang="en-IN" smtClean="0"/>
              <a:t>13-10-2021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6DA3-EBE6-41F5-ACAE-8A105C0AAE4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1806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2BE-592A-4D0C-8FF9-53E8FE041A3F}" type="datetimeFigureOut">
              <a:rPr lang="en-IN" smtClean="0"/>
              <a:t>13-10-2021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6DA3-EBE6-41F5-ACAE-8A105C0AAE4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4848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2BE-592A-4D0C-8FF9-53E8FE041A3F}" type="datetimeFigureOut">
              <a:rPr lang="en-IN" smtClean="0"/>
              <a:t>13-10-2021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6DA3-EBE6-41F5-ACAE-8A105C0AAE4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8028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2BE-592A-4D0C-8FF9-53E8FE041A3F}" type="datetimeFigureOut">
              <a:rPr lang="en-IN" smtClean="0"/>
              <a:t>13-10-2021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6DA3-EBE6-41F5-ACAE-8A105C0AAE4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2260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2BE-592A-4D0C-8FF9-53E8FE041A3F}" type="datetimeFigureOut">
              <a:rPr lang="en-IN" smtClean="0"/>
              <a:t>13-10-2021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6DA3-EBE6-41F5-ACAE-8A105C0AAE4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6220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2BE-592A-4D0C-8FF9-53E8FE041A3F}" type="datetimeFigureOut">
              <a:rPr lang="en-IN" smtClean="0"/>
              <a:t>13-10-2021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6DA3-EBE6-41F5-ACAE-8A105C0AAE4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2013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2BE-592A-4D0C-8FF9-53E8FE041A3F}" type="datetimeFigureOut">
              <a:rPr lang="en-IN" smtClean="0"/>
              <a:t>13-10-2021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6DA3-EBE6-41F5-ACAE-8A105C0AAE4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686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72BE-592A-4D0C-8FF9-53E8FE041A3F}" type="datetimeFigureOut">
              <a:rPr lang="en-IN" smtClean="0"/>
              <a:t>13-10-2021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6DA3-EBE6-41F5-ACAE-8A105C0AAE4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0172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B72BE-592A-4D0C-8FF9-53E8FE041A3F}" type="datetimeFigureOut">
              <a:rPr lang="en-IN" smtClean="0"/>
              <a:t>13-10-2021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B6DA3-EBE6-41F5-ACAE-8A105C0AAE4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3675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71736"/>
            <a:ext cx="9144000" cy="2387600"/>
          </a:xfrm>
        </p:spPr>
        <p:txBody>
          <a:bodyPr>
            <a:normAutofit/>
          </a:bodyPr>
          <a:lstStyle/>
          <a:p>
            <a:r>
              <a:rPr lang="en-IN" dirty="0" err="1" smtClean="0"/>
              <a:t>Graima</a:t>
            </a:r>
            <a:r>
              <a:rPr lang="en-IN" dirty="0" smtClean="0"/>
              <a:t>: </a:t>
            </a:r>
            <a:r>
              <a:rPr lang="en-IN" sz="3600" dirty="0"/>
              <a:t>A Project to </a:t>
            </a:r>
            <a:r>
              <a:rPr lang="en-IN" sz="3600" dirty="0" smtClean="0"/>
              <a:t>make Jharkhand free from Witch Hunting and Branding Practices </a:t>
            </a:r>
            <a:endParaRPr lang="en-IN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84175"/>
            <a:ext cx="9144000" cy="1655762"/>
          </a:xfrm>
        </p:spPr>
        <p:txBody>
          <a:bodyPr/>
          <a:lstStyle/>
          <a:p>
            <a:r>
              <a:rPr lang="en-IN" dirty="0" smtClean="0"/>
              <a:t>Jharkhand State Livelihood Promotion Society,</a:t>
            </a:r>
          </a:p>
          <a:p>
            <a:r>
              <a:rPr lang="en-IN" dirty="0" smtClean="0"/>
              <a:t>Rural Development Department,</a:t>
            </a:r>
          </a:p>
          <a:p>
            <a:r>
              <a:rPr lang="en-IN" dirty="0" smtClean="0"/>
              <a:t>Government of Jharkhand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7076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CBOs and Gram </a:t>
            </a:r>
            <a:r>
              <a:rPr lang="en-IN" dirty="0" err="1" smtClean="0"/>
              <a:t>Sabhas</a:t>
            </a:r>
            <a:r>
              <a:rPr lang="en-IN" dirty="0" smtClean="0"/>
              <a:t> are taking oath against Witch Hunting and Branding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3263503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967" y="1690689"/>
            <a:ext cx="4353636" cy="435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67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848" y="1852731"/>
            <a:ext cx="10515600" cy="1325563"/>
          </a:xfrm>
        </p:spPr>
        <p:txBody>
          <a:bodyPr/>
          <a:lstStyle/>
          <a:p>
            <a:r>
              <a:rPr lang="en-IN" b="1" dirty="0" smtClean="0"/>
              <a:t>Will these activities eliminate Witch Hunting?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3938411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There are two factors behind the Witch Hunting/Branding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35304" cy="435133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IN" sz="4000" b="1" dirty="0" smtClean="0"/>
              <a:t>External : </a:t>
            </a:r>
            <a:r>
              <a:rPr lang="en-IN" dirty="0" smtClean="0"/>
              <a:t>Witch Doctors, Property Conspiracy, Availability of Education, health services, effectiveness of the Justice/Legal system, Women Safety status, Gender equality in the society  etc.</a:t>
            </a:r>
          </a:p>
          <a:p>
            <a:pPr algn="just"/>
            <a:r>
              <a:rPr lang="en-IN" sz="4400" b="1" dirty="0" smtClean="0"/>
              <a:t>Internal: </a:t>
            </a:r>
            <a:r>
              <a:rPr lang="en-IN" dirty="0"/>
              <a:t>Believe </a:t>
            </a:r>
            <a:r>
              <a:rPr lang="en-IN" dirty="0" smtClean="0"/>
              <a:t>system, access to decision making, Voice in the family/society, economic independence, personal access to the legal, education, health services, Awareness regarding rights and entitlements, Gender sensitization within, etc. </a:t>
            </a:r>
            <a:endParaRPr lang="en-IN" dirty="0"/>
          </a:p>
        </p:txBody>
      </p:sp>
      <p:sp>
        <p:nvSpPr>
          <p:cNvPr id="4" name="Oval 3"/>
          <p:cNvSpPr/>
          <p:nvPr/>
        </p:nvSpPr>
        <p:spPr>
          <a:xfrm>
            <a:off x="6673756" y="3493827"/>
            <a:ext cx="2552131" cy="25316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600" b="1" dirty="0" smtClean="0">
                <a:solidFill>
                  <a:srgbClr val="FF0000"/>
                </a:solidFill>
              </a:rPr>
              <a:t>I</a:t>
            </a:r>
            <a:endParaRPr lang="en-IN" sz="3600" b="1" dirty="0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070376" y="1542197"/>
            <a:ext cx="3838432" cy="391690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dirty="0" smtClean="0">
                <a:solidFill>
                  <a:srgbClr val="FF0000"/>
                </a:solidFill>
              </a:rPr>
              <a:t>E</a:t>
            </a:r>
            <a:endParaRPr lang="en-IN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054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7705"/>
            <a:ext cx="10515600" cy="989932"/>
          </a:xfrm>
        </p:spPr>
        <p:txBody>
          <a:bodyPr/>
          <a:lstStyle/>
          <a:p>
            <a:pPr algn="ctr"/>
            <a:r>
              <a:rPr lang="en-IN" b="1" u="sng" dirty="0">
                <a:solidFill>
                  <a:schemeClr val="accent1">
                    <a:lumMod val="50000"/>
                  </a:schemeClr>
                </a:solidFill>
              </a:rPr>
              <a:t>Key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3273"/>
            <a:ext cx="10515600" cy="4583690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en-IN" sz="2400" b="1" dirty="0" smtClean="0"/>
              <a:t>Prevention: </a:t>
            </a:r>
          </a:p>
          <a:p>
            <a:pPr lvl="1" algn="just"/>
            <a:r>
              <a:rPr lang="en-IN" sz="2000" dirty="0" smtClean="0"/>
              <a:t>Sensitization </a:t>
            </a:r>
            <a:r>
              <a:rPr lang="en-IN" sz="2000" dirty="0"/>
              <a:t>and capacity building of </a:t>
            </a:r>
            <a:r>
              <a:rPr lang="en-IN" sz="2000" dirty="0" smtClean="0"/>
              <a:t>CLFs and VOs </a:t>
            </a:r>
            <a:r>
              <a:rPr lang="en-IN" sz="2000" dirty="0"/>
              <a:t>for leading the project</a:t>
            </a:r>
          </a:p>
          <a:p>
            <a:pPr lvl="1" algn="just"/>
            <a:r>
              <a:rPr lang="en-IN" sz="2000" dirty="0" smtClean="0"/>
              <a:t>Vulnerability Mapping and linking them with NRLM and other government schemes </a:t>
            </a:r>
          </a:p>
          <a:p>
            <a:pPr lvl="1" algn="just"/>
            <a:r>
              <a:rPr lang="en-IN" sz="2000" dirty="0" smtClean="0"/>
              <a:t>Formation of Protection Team at the village level for regular awareness generation and prevention activities. </a:t>
            </a:r>
          </a:p>
          <a:p>
            <a:pPr lvl="1" algn="just"/>
            <a:r>
              <a:rPr lang="en-IN" sz="2000" dirty="0" smtClean="0"/>
              <a:t>Introducing </a:t>
            </a:r>
            <a:r>
              <a:rPr lang="en-IN" sz="2000" i="1" u="sng" dirty="0" smtClean="0"/>
              <a:t>Witch Hunting Prevention </a:t>
            </a:r>
            <a:r>
              <a:rPr lang="en-IN" sz="2000" dirty="0" smtClean="0"/>
              <a:t>in the training curriculum of different stakeholders</a:t>
            </a:r>
          </a:p>
          <a:p>
            <a:pPr lvl="1" algn="just"/>
            <a:r>
              <a:rPr lang="en-IN" sz="2000" dirty="0" smtClean="0"/>
              <a:t>Formation of </a:t>
            </a:r>
            <a:r>
              <a:rPr lang="en-IN" sz="2000" i="1" u="sng" dirty="0" err="1" smtClean="0"/>
              <a:t>Badlao</a:t>
            </a:r>
            <a:r>
              <a:rPr lang="en-IN" sz="2000" i="1" u="sng" dirty="0" smtClean="0"/>
              <a:t> </a:t>
            </a:r>
            <a:r>
              <a:rPr lang="en-IN" sz="2000" i="1" u="sng" dirty="0" err="1" smtClean="0"/>
              <a:t>Manch</a:t>
            </a:r>
            <a:r>
              <a:rPr lang="en-IN" sz="2000" i="1" u="sng" dirty="0" smtClean="0"/>
              <a:t> </a:t>
            </a:r>
            <a:r>
              <a:rPr lang="en-IN" sz="2000" dirty="0" smtClean="0"/>
              <a:t>(Gender Forum) in every village and </a:t>
            </a:r>
            <a:r>
              <a:rPr lang="en-IN" sz="2000" dirty="0" err="1" smtClean="0"/>
              <a:t>Badlao</a:t>
            </a:r>
            <a:r>
              <a:rPr lang="en-IN" sz="2000" dirty="0" smtClean="0"/>
              <a:t> </a:t>
            </a:r>
            <a:r>
              <a:rPr lang="en-IN" sz="2000" dirty="0" err="1" smtClean="0"/>
              <a:t>Didi</a:t>
            </a:r>
            <a:r>
              <a:rPr lang="en-IN" sz="2000" dirty="0" smtClean="0"/>
              <a:t> in every SHGs</a:t>
            </a:r>
          </a:p>
          <a:p>
            <a:pPr lvl="1" algn="just"/>
            <a:r>
              <a:rPr lang="en-IN" sz="2000" dirty="0" smtClean="0"/>
              <a:t>Theatre of Oppressed approach for initiating dialogue in the </a:t>
            </a:r>
            <a:r>
              <a:rPr lang="en-IN" sz="2000" dirty="0" smtClean="0"/>
              <a:t>villages</a:t>
            </a:r>
          </a:p>
          <a:p>
            <a:pPr lvl="1" algn="just"/>
            <a:r>
              <a:rPr lang="en-IN" sz="2000" dirty="0" smtClean="0"/>
              <a:t>Engagement with Youth and children</a:t>
            </a:r>
            <a:endParaRPr lang="en-IN" sz="2000" dirty="0" smtClean="0"/>
          </a:p>
          <a:p>
            <a:pPr algn="just"/>
            <a:r>
              <a:rPr lang="en-IN" sz="2400" b="1" dirty="0"/>
              <a:t>Protection and Justice: </a:t>
            </a:r>
          </a:p>
          <a:p>
            <a:pPr lvl="1" algn="just"/>
            <a:r>
              <a:rPr lang="en-IN" sz="2000" dirty="0" smtClean="0"/>
              <a:t>Adoption </a:t>
            </a:r>
            <a:r>
              <a:rPr lang="en-IN" sz="2000" dirty="0"/>
              <a:t>of Multiple approaches for identification of victims</a:t>
            </a:r>
          </a:p>
          <a:p>
            <a:pPr lvl="1" algn="just"/>
            <a:r>
              <a:rPr lang="en-IN" sz="2000" dirty="0" smtClean="0"/>
              <a:t>Formation </a:t>
            </a:r>
            <a:r>
              <a:rPr lang="en-IN" sz="2000" dirty="0"/>
              <a:t>of </a:t>
            </a:r>
            <a:r>
              <a:rPr lang="en-IN" sz="2000" i="1" u="sng" dirty="0"/>
              <a:t>Special Cell</a:t>
            </a:r>
            <a:r>
              <a:rPr lang="en-IN" sz="2000" u="sng" dirty="0"/>
              <a:t> </a:t>
            </a:r>
            <a:r>
              <a:rPr lang="en-IN" sz="2000" dirty="0"/>
              <a:t>at the Police Station with the help of TSA</a:t>
            </a:r>
          </a:p>
          <a:p>
            <a:pPr lvl="1" algn="just"/>
            <a:r>
              <a:rPr lang="en-IN" sz="2000" dirty="0" smtClean="0"/>
              <a:t>Establishing Community Managed One Stop Centres at the Block level. </a:t>
            </a:r>
          </a:p>
          <a:p>
            <a:pPr lvl="1" algn="just"/>
            <a:r>
              <a:rPr lang="en-IN" sz="2000" dirty="0" smtClean="0"/>
              <a:t>Conduction of Public Hearings at Block, District and state levels. </a:t>
            </a:r>
          </a:p>
          <a:p>
            <a:pPr lvl="1" algn="just"/>
            <a:r>
              <a:rPr lang="en-IN" sz="2000" dirty="0" smtClean="0"/>
              <a:t>Helpdesk for survivors and vulnerable families at the VO, Panchayat and CLF to ensure personalised services.</a:t>
            </a:r>
          </a:p>
          <a:p>
            <a:pPr lvl="1" algn="just"/>
            <a:r>
              <a:rPr lang="en-IN" sz="2000" dirty="0" smtClean="0"/>
              <a:t>Immediate Psychological and legal counselling and services</a:t>
            </a:r>
          </a:p>
          <a:p>
            <a:pPr lvl="1" algn="just"/>
            <a:r>
              <a:rPr lang="en-IN" sz="2000" dirty="0" smtClean="0"/>
              <a:t>Development of Survivor wise action plan for Livelihood promotion and other </a:t>
            </a:r>
            <a:r>
              <a:rPr lang="en-IN" sz="2000" dirty="0" smtClean="0"/>
              <a:t>support</a:t>
            </a:r>
          </a:p>
          <a:p>
            <a:pPr lvl="1" algn="just"/>
            <a:r>
              <a:rPr lang="en-IN" sz="2000" dirty="0" smtClean="0"/>
              <a:t>Women Safety Audit</a:t>
            </a:r>
            <a:endParaRPr lang="en-IN" sz="2000" dirty="0" smtClean="0"/>
          </a:p>
          <a:p>
            <a:pPr lvl="1" algn="just"/>
            <a:endParaRPr lang="en-IN" sz="2000" dirty="0" smtClean="0"/>
          </a:p>
          <a:p>
            <a:pPr lvl="1" algn="just"/>
            <a:endParaRPr lang="en-IN" sz="2000" dirty="0" smtClean="0"/>
          </a:p>
          <a:p>
            <a:pPr marL="0" indent="0">
              <a:buNone/>
            </a:pPr>
            <a:endParaRPr lang="en-IN" dirty="0"/>
          </a:p>
          <a:p>
            <a:pPr lvl="0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0017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solidFill>
                  <a:schemeClr val="accent1">
                    <a:lumMod val="50000"/>
                  </a:schemeClr>
                </a:solidFill>
              </a:rPr>
              <a:t>Contd..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036" y="1690688"/>
            <a:ext cx="10657763" cy="413784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IN" sz="2400" b="1" dirty="0"/>
              <a:t>Rehabilitation</a:t>
            </a:r>
          </a:p>
          <a:p>
            <a:pPr lvl="1" algn="just"/>
            <a:r>
              <a:rPr lang="en-IN" sz="2000" dirty="0" smtClean="0"/>
              <a:t>Linking with VRF</a:t>
            </a:r>
          </a:p>
          <a:p>
            <a:pPr lvl="1" algn="just"/>
            <a:r>
              <a:rPr lang="en-IN" sz="2000" dirty="0" smtClean="0"/>
              <a:t>Personalised Healing Services to Survivors</a:t>
            </a:r>
          </a:p>
          <a:p>
            <a:pPr lvl="1" algn="just"/>
            <a:r>
              <a:rPr lang="en-IN" sz="2000" dirty="0" smtClean="0"/>
              <a:t>Livelihood Plans and services through DAY-NRLM</a:t>
            </a:r>
          </a:p>
          <a:p>
            <a:pPr algn="just"/>
            <a:r>
              <a:rPr lang="en-IN" sz="2400" b="1" dirty="0"/>
              <a:t>Capacity Building Strategy</a:t>
            </a:r>
          </a:p>
          <a:p>
            <a:pPr lvl="1" algn="just"/>
            <a:r>
              <a:rPr lang="en-IN" dirty="0" smtClean="0"/>
              <a:t>Creating pool of Master Trainers at the state, district and block level from the community</a:t>
            </a:r>
          </a:p>
          <a:p>
            <a:pPr lvl="1" algn="just"/>
            <a:r>
              <a:rPr lang="en-IN" dirty="0" smtClean="0"/>
              <a:t>Pool of Resource Organisations and experienced persons at various level</a:t>
            </a:r>
          </a:p>
          <a:p>
            <a:pPr lvl="1" algn="just"/>
            <a:r>
              <a:rPr lang="en-IN" dirty="0" smtClean="0"/>
              <a:t>To evolve the Capacity Building Strategy for the key stakeholders</a:t>
            </a:r>
          </a:p>
          <a:p>
            <a:pPr algn="just"/>
            <a:r>
              <a:rPr lang="en-IN" sz="2400" b="1" dirty="0"/>
              <a:t>Monitoring Strategy</a:t>
            </a:r>
          </a:p>
          <a:p>
            <a:pPr lvl="1" algn="just"/>
            <a:r>
              <a:rPr lang="en-IN" sz="2000" dirty="0" smtClean="0"/>
              <a:t>Dash board to be created at the state level to track individual survivors. </a:t>
            </a:r>
          </a:p>
          <a:p>
            <a:pPr lvl="1" algn="just"/>
            <a:r>
              <a:rPr lang="en-IN" sz="2000" dirty="0" smtClean="0"/>
              <a:t>Joint Review Committee at State, District and Block Level. </a:t>
            </a:r>
          </a:p>
          <a:p>
            <a:pPr lvl="1" algn="just"/>
            <a:r>
              <a:rPr lang="en-IN" sz="2000" dirty="0" smtClean="0"/>
              <a:t>Evolving </a:t>
            </a:r>
            <a:r>
              <a:rPr lang="en-IN" sz="2000" dirty="0"/>
              <a:t>p</a:t>
            </a:r>
            <a:r>
              <a:rPr lang="en-IN" sz="2000" dirty="0" smtClean="0"/>
              <a:t>rocess guidelines and monitoring strategy. </a:t>
            </a:r>
          </a:p>
          <a:p>
            <a:pPr lvl="1" algn="just"/>
            <a:r>
              <a:rPr lang="en-IN" sz="2000" dirty="0" smtClean="0"/>
              <a:t>Development </a:t>
            </a:r>
            <a:r>
              <a:rPr lang="en-IN" sz="2000" dirty="0"/>
              <a:t>of norms for declaration of Village/GP and Block as ‘Witch Hunt Free’ by District </a:t>
            </a:r>
            <a:r>
              <a:rPr lang="en-IN" sz="2000" dirty="0" smtClean="0"/>
              <a:t>administration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424211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Cases are being solved by the community on the same day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18" y="1690688"/>
            <a:ext cx="5801784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602" y="1690687"/>
            <a:ext cx="2467007" cy="32893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833" y="1690688"/>
            <a:ext cx="2467007" cy="328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784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Survivors are being felicitated by the entire community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925" y="1685439"/>
            <a:ext cx="7984931" cy="4491524"/>
          </a:xfrm>
        </p:spPr>
      </p:pic>
    </p:spTree>
    <p:extLst>
      <p:ext uri="{BB962C8B-B14F-4D97-AF65-F5344CB8AC3E}">
        <p14:creationId xmlns:p14="http://schemas.microsoft.com/office/powerpoint/2010/main" val="1511744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Healing of Survivors through Art Therapy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39022"/>
            <a:ext cx="4926536" cy="243247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728" y="3316405"/>
            <a:ext cx="6340272" cy="292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553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689" y="2002856"/>
            <a:ext cx="10515600" cy="1325563"/>
          </a:xfrm>
        </p:spPr>
        <p:txBody>
          <a:bodyPr/>
          <a:lstStyle/>
          <a:p>
            <a:r>
              <a:rPr lang="en-IN" b="1" dirty="0" smtClean="0"/>
              <a:t>Some Analysis of the cases identified so far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909946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Gender based analysis of the select 525 cases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4469243"/>
              </p:ext>
            </p:extLst>
          </p:nvPr>
        </p:nvGraphicFramePr>
        <p:xfrm>
          <a:off x="1733265" y="2402006"/>
          <a:ext cx="9348717" cy="28789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66532"/>
                <a:gridCol w="2756848"/>
                <a:gridCol w="3125337"/>
              </a:tblGrid>
              <a:tr h="651681">
                <a:tc>
                  <a:txBody>
                    <a:bodyPr/>
                    <a:lstStyle/>
                    <a:p>
                      <a:pPr algn="l" fontAlgn="b"/>
                      <a:r>
                        <a:rPr lang="en-IN" sz="4000" u="none" strike="noStrike" dirty="0">
                          <a:effectLst/>
                        </a:rPr>
                        <a:t>Gender</a:t>
                      </a:r>
                      <a:endParaRPr lang="en-IN" sz="4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51681">
                <a:tc>
                  <a:txBody>
                    <a:bodyPr/>
                    <a:lstStyle/>
                    <a:p>
                      <a:pPr algn="l" fontAlgn="b"/>
                      <a:r>
                        <a:rPr lang="en-IN" sz="4000" u="none" strike="noStrike">
                          <a:effectLst/>
                        </a:rPr>
                        <a:t>Male </a:t>
                      </a:r>
                      <a:endParaRPr lang="en-IN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4000" u="none" strike="noStrike">
                          <a:effectLst/>
                        </a:rPr>
                        <a:t>11</a:t>
                      </a:r>
                      <a:endParaRPr lang="en-IN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4000" u="none" strike="noStrike" dirty="0">
                          <a:effectLst/>
                        </a:rPr>
                        <a:t>2.1%</a:t>
                      </a:r>
                      <a:endParaRPr lang="en-IN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51681">
                <a:tc>
                  <a:txBody>
                    <a:bodyPr/>
                    <a:lstStyle/>
                    <a:p>
                      <a:pPr algn="l" fontAlgn="b"/>
                      <a:r>
                        <a:rPr lang="en-IN" sz="4000" u="none" strike="noStrike">
                          <a:effectLst/>
                        </a:rPr>
                        <a:t>Female</a:t>
                      </a:r>
                      <a:endParaRPr lang="en-IN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4000" u="none" strike="noStrike">
                          <a:effectLst/>
                        </a:rPr>
                        <a:t>514</a:t>
                      </a:r>
                      <a:endParaRPr lang="en-IN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4000" u="none" strike="noStrike">
                          <a:effectLst/>
                        </a:rPr>
                        <a:t>97.9%</a:t>
                      </a:r>
                      <a:endParaRPr lang="en-IN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51681">
                <a:tc>
                  <a:txBody>
                    <a:bodyPr/>
                    <a:lstStyle/>
                    <a:p>
                      <a:pPr algn="l" fontAlgn="b"/>
                      <a:r>
                        <a:rPr lang="en-IN" sz="6000" u="none" strike="noStrike">
                          <a:effectLst/>
                        </a:rPr>
                        <a:t>Total </a:t>
                      </a:r>
                      <a:endParaRPr lang="en-IN" sz="6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6000" u="none" strike="noStrike">
                          <a:effectLst/>
                        </a:rPr>
                        <a:t>525</a:t>
                      </a:r>
                      <a:endParaRPr lang="en-IN" sz="6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6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880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Witch Hunting: Situation in Jharkhand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As per National Crime Record Bureau (NCRB) of India total recorded murders in the name of witch Hunting in India is </a:t>
            </a:r>
            <a:r>
              <a:rPr lang="en-IN" dirty="0" smtClean="0"/>
              <a:t>2022 (from year 2000 to 2017) </a:t>
            </a:r>
            <a:r>
              <a:rPr lang="en-IN" dirty="0"/>
              <a:t>out of which In Jharkhand alone the figure is 523</a:t>
            </a:r>
            <a:r>
              <a:rPr lang="en-IN" dirty="0" smtClean="0"/>
              <a:t>.</a:t>
            </a:r>
          </a:p>
          <a:p>
            <a:r>
              <a:rPr lang="en-IN" dirty="0"/>
              <a:t>As per civil societies there has been over </a:t>
            </a:r>
            <a:r>
              <a:rPr lang="en-IN" dirty="0" smtClean="0"/>
              <a:t>20</a:t>
            </a:r>
            <a:r>
              <a:rPr lang="en-IN" dirty="0" smtClean="0"/>
              <a:t>00 </a:t>
            </a:r>
            <a:r>
              <a:rPr lang="en-IN" dirty="0"/>
              <a:t>murders in Jharkhand in past </a:t>
            </a:r>
            <a:r>
              <a:rPr lang="en-IN" dirty="0" smtClean="0"/>
              <a:t>20 </a:t>
            </a:r>
            <a:r>
              <a:rPr lang="en-IN" dirty="0"/>
              <a:t>years of its existence! </a:t>
            </a:r>
            <a:endParaRPr lang="en-IN" dirty="0" smtClean="0"/>
          </a:p>
          <a:p>
            <a:r>
              <a:rPr lang="en-IN" dirty="0" smtClean="0"/>
              <a:t>The </a:t>
            </a:r>
            <a:r>
              <a:rPr lang="en-IN" dirty="0"/>
              <a:t>evil practice is mostly found in the districts of West </a:t>
            </a:r>
            <a:r>
              <a:rPr lang="en-IN" dirty="0" err="1"/>
              <a:t>Singhbhum</a:t>
            </a:r>
            <a:r>
              <a:rPr lang="en-IN" dirty="0"/>
              <a:t>, </a:t>
            </a:r>
            <a:r>
              <a:rPr lang="en-IN" dirty="0" err="1"/>
              <a:t>Latehar</a:t>
            </a:r>
            <a:r>
              <a:rPr lang="en-IN" dirty="0"/>
              <a:t>, Ranchi, </a:t>
            </a:r>
            <a:r>
              <a:rPr lang="en-IN" dirty="0" err="1"/>
              <a:t>Khunti</a:t>
            </a:r>
            <a:r>
              <a:rPr lang="en-IN" dirty="0"/>
              <a:t>, </a:t>
            </a:r>
            <a:r>
              <a:rPr lang="en-IN" dirty="0" err="1"/>
              <a:t>Gumla</a:t>
            </a:r>
            <a:r>
              <a:rPr lang="en-IN" dirty="0"/>
              <a:t>, </a:t>
            </a:r>
            <a:r>
              <a:rPr lang="en-IN" dirty="0" err="1"/>
              <a:t>Lohardaga</a:t>
            </a:r>
            <a:r>
              <a:rPr lang="en-IN" dirty="0"/>
              <a:t>, </a:t>
            </a:r>
            <a:r>
              <a:rPr lang="en-IN" dirty="0" err="1"/>
              <a:t>Saraikela-Kharsawan</a:t>
            </a:r>
            <a:r>
              <a:rPr lang="en-IN" dirty="0"/>
              <a:t>, </a:t>
            </a:r>
            <a:r>
              <a:rPr lang="en-IN" dirty="0" err="1"/>
              <a:t>Bokaro</a:t>
            </a:r>
            <a:r>
              <a:rPr lang="en-IN" dirty="0"/>
              <a:t>, East </a:t>
            </a:r>
            <a:r>
              <a:rPr lang="en-IN" dirty="0" err="1"/>
              <a:t>Singhbhum</a:t>
            </a:r>
            <a:r>
              <a:rPr lang="en-IN" dirty="0"/>
              <a:t> and </a:t>
            </a:r>
            <a:r>
              <a:rPr lang="en-IN" dirty="0" err="1"/>
              <a:t>Simdega</a:t>
            </a:r>
            <a:r>
              <a:rPr lang="en-IN" dirty="0"/>
              <a:t>. </a:t>
            </a:r>
            <a:endParaRPr lang="en-IN" dirty="0" smtClean="0"/>
          </a:p>
          <a:p>
            <a:r>
              <a:rPr lang="en-IN" dirty="0"/>
              <a:t>On an average every villages in Jharkhand would have 03 women who would be branded as witch and who are </a:t>
            </a:r>
            <a:r>
              <a:rPr lang="en-IN" dirty="0" smtClean="0"/>
              <a:t>living </a:t>
            </a:r>
            <a:r>
              <a:rPr lang="en-IN" dirty="0"/>
              <a:t>there life in threat and isolation. </a:t>
            </a:r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69150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559" y="365125"/>
            <a:ext cx="10945504" cy="1325563"/>
          </a:xfrm>
        </p:spPr>
        <p:txBody>
          <a:bodyPr/>
          <a:lstStyle/>
          <a:p>
            <a:r>
              <a:rPr lang="en-IN" b="1" dirty="0" smtClean="0"/>
              <a:t>Do you need to be old to be branded as witch?</a:t>
            </a:r>
            <a:endParaRPr lang="en-IN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05402"/>
              </p:ext>
            </p:extLst>
          </p:nvPr>
        </p:nvGraphicFramePr>
        <p:xfrm>
          <a:off x="1282887" y="2183642"/>
          <a:ext cx="8911990" cy="35074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34773"/>
                <a:gridCol w="2197289"/>
                <a:gridCol w="3179928"/>
              </a:tblGrid>
              <a:tr h="1169158">
                <a:tc>
                  <a:txBody>
                    <a:bodyPr/>
                    <a:lstStyle/>
                    <a:p>
                      <a:pPr algn="ctr" fontAlgn="b"/>
                      <a:r>
                        <a:rPr lang="en-IN" sz="4400" u="none" strike="noStrike">
                          <a:effectLst/>
                        </a:rPr>
                        <a:t>Age</a:t>
                      </a:r>
                      <a:endParaRPr lang="en-IN" sz="4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4400" u="none" strike="noStrike" dirty="0">
                          <a:effectLst/>
                        </a:rPr>
                        <a:t>Female</a:t>
                      </a:r>
                      <a:endParaRPr lang="en-IN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4400" u="none" strike="noStrike" dirty="0">
                          <a:effectLst/>
                        </a:rPr>
                        <a:t>Male</a:t>
                      </a:r>
                      <a:endParaRPr lang="en-IN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169158">
                <a:tc>
                  <a:txBody>
                    <a:bodyPr/>
                    <a:lstStyle/>
                    <a:p>
                      <a:pPr algn="ctr" fontAlgn="b"/>
                      <a:r>
                        <a:rPr lang="en-IN" sz="3200" u="none" strike="noStrike" dirty="0">
                          <a:effectLst/>
                        </a:rPr>
                        <a:t>Average Age</a:t>
                      </a:r>
                      <a:endParaRPr lang="en-IN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3200" u="none" strike="noStrike" dirty="0" smtClean="0">
                          <a:effectLst/>
                        </a:rPr>
                        <a:t>43 years</a:t>
                      </a:r>
                      <a:endParaRPr lang="en-IN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3200" u="none" strike="noStrike" dirty="0" smtClean="0">
                          <a:effectLst/>
                        </a:rPr>
                        <a:t>47 Years</a:t>
                      </a:r>
                      <a:endParaRPr lang="en-IN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/>
                    </a:solidFill>
                  </a:tcPr>
                </a:tc>
              </a:tr>
              <a:tr h="1169158">
                <a:tc>
                  <a:txBody>
                    <a:bodyPr/>
                    <a:lstStyle/>
                    <a:p>
                      <a:pPr algn="ctr" fontAlgn="b"/>
                      <a:r>
                        <a:rPr lang="en-IN" sz="3200" u="none" strike="noStrike" dirty="0">
                          <a:effectLst/>
                        </a:rPr>
                        <a:t>Age Range </a:t>
                      </a:r>
                      <a:endParaRPr lang="en-IN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3200" u="none" strike="noStrike" dirty="0">
                          <a:effectLst/>
                        </a:rPr>
                        <a:t>19 to 85</a:t>
                      </a:r>
                      <a:endParaRPr lang="en-IN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3200" u="none" strike="noStrike" dirty="0">
                          <a:effectLst/>
                        </a:rPr>
                        <a:t>22 to 67</a:t>
                      </a:r>
                      <a:endParaRPr lang="en-IN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577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Marital Status and Witch Branding</a:t>
            </a:r>
            <a:endParaRPr lang="en-IN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68892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38641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Education Status and Witch Branding</a:t>
            </a:r>
            <a:endParaRPr lang="en-IN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9474221"/>
              </p:ext>
            </p:extLst>
          </p:nvPr>
        </p:nvGraphicFramePr>
        <p:xfrm>
          <a:off x="838200" y="1825625"/>
          <a:ext cx="11133406" cy="4139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02523" y="6189785"/>
            <a:ext cx="648520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IN" sz="2400" b="1" dirty="0" smtClean="0"/>
              <a:t>Female literacy Rate in Rural Jharkhand: 49.75%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2143329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Intersectional analysis of the survivors</a:t>
            </a:r>
            <a:endParaRPr lang="en-IN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590620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1935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Economic Status of the Survivors</a:t>
            </a:r>
            <a:endParaRPr lang="en-IN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6749518"/>
              </p:ext>
            </p:extLst>
          </p:nvPr>
        </p:nvGraphicFramePr>
        <p:xfrm>
          <a:off x="838200" y="1690688"/>
          <a:ext cx="4994031" cy="2479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8283"/>
                <a:gridCol w="745588"/>
                <a:gridCol w="1280160"/>
              </a:tblGrid>
              <a:tr h="495986">
                <a:tc>
                  <a:txBody>
                    <a:bodyPr/>
                    <a:lstStyle/>
                    <a:p>
                      <a:pPr algn="ctr" fontAlgn="b"/>
                      <a:r>
                        <a:rPr lang="en-IN" sz="2800" u="none" strike="noStrike" dirty="0">
                          <a:effectLst/>
                        </a:rPr>
                        <a:t>OCCUPATION</a:t>
                      </a:r>
                      <a:endParaRPr lang="en-IN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95986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Agriculture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000" u="none" strike="noStrike">
                          <a:effectLst/>
                        </a:rPr>
                        <a:t>77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000" u="none" strike="noStrike">
                          <a:effectLst/>
                        </a:rPr>
                        <a:t>14.7%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95986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Labourer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000" u="none" strike="noStrike" dirty="0">
                          <a:effectLst/>
                        </a:rPr>
                        <a:t>62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000" u="none" strike="noStrike">
                          <a:effectLst/>
                        </a:rPr>
                        <a:t>11.8%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95986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</a:rPr>
                        <a:t>Agriculture + Labourer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000" u="none" strike="noStrike">
                          <a:effectLst/>
                        </a:rPr>
                        <a:t>363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000" u="none" strike="noStrike">
                          <a:effectLst/>
                        </a:rPr>
                        <a:t>69.1%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95986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Others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000" u="none" strike="noStrike">
                          <a:effectLst/>
                        </a:rPr>
                        <a:t>23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000" u="none" strike="noStrike" dirty="0">
                          <a:effectLst/>
                        </a:rPr>
                        <a:t>4.4%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859532"/>
              </p:ext>
            </p:extLst>
          </p:nvPr>
        </p:nvGraphicFramePr>
        <p:xfrm>
          <a:off x="5832229" y="4170618"/>
          <a:ext cx="5872090" cy="24552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78624"/>
                <a:gridCol w="1096733"/>
                <a:gridCol w="1096733"/>
              </a:tblGrid>
              <a:tr h="510450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u="none" strike="noStrike" dirty="0">
                          <a:effectLst/>
                        </a:rPr>
                        <a:t>Annual Income 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10450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Below Rs. 72000/Year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000" u="none" strike="noStrike">
                          <a:effectLst/>
                        </a:rPr>
                        <a:t>450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000" u="none" strike="noStrike">
                          <a:effectLst/>
                        </a:rPr>
                        <a:t>85.71%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923914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More than Rs. 72000 but less than 1.5 Lakh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000" u="none" strike="noStrike">
                          <a:effectLst/>
                        </a:rPr>
                        <a:t>50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000" u="none" strike="noStrike">
                          <a:effectLst/>
                        </a:rPr>
                        <a:t>9.52%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10450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</a:rPr>
                        <a:t>Data Not Available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000" u="none" strike="noStrike">
                          <a:effectLst/>
                        </a:rPr>
                        <a:t>25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000" u="none" strike="noStrike" dirty="0">
                          <a:effectLst/>
                        </a:rPr>
                        <a:t>4.76%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4745" y="4994031"/>
            <a:ext cx="5134707" cy="138499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IN" sz="2800" dirty="0" smtClean="0"/>
              <a:t>Jharkhand has the second highest poverty rate in India as per World Bank Report-2012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844663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25443" cy="1325563"/>
          </a:xfrm>
        </p:spPr>
        <p:txBody>
          <a:bodyPr/>
          <a:lstStyle/>
          <a:p>
            <a:r>
              <a:rPr lang="en-IN" dirty="0" smtClean="0"/>
              <a:t>The analysis is to share with the Government :-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IN" dirty="0" smtClean="0"/>
              <a:t>To deviate the Witch Hunting Prevention interventions from awareness generation to some serious interventions establishing accountability.</a:t>
            </a:r>
          </a:p>
          <a:p>
            <a:pPr marL="514350" indent="-514350">
              <a:buAutoNum type="arabicPeriod"/>
            </a:pPr>
            <a:r>
              <a:rPr lang="en-IN" dirty="0" smtClean="0"/>
              <a:t>Invest in deeper research and bring on board several players </a:t>
            </a:r>
          </a:p>
          <a:p>
            <a:pPr marL="514350" indent="-514350">
              <a:buAutoNum type="arabicPeriod"/>
            </a:pPr>
            <a:r>
              <a:rPr lang="en-IN" dirty="0" smtClean="0"/>
              <a:t>Invest in women empowerment and strengthening the Judicial system.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16757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491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u="sng" dirty="0">
                <a:solidFill>
                  <a:schemeClr val="accent1">
                    <a:lumMod val="50000"/>
                  </a:schemeClr>
                </a:solidFill>
              </a:rPr>
              <a:t>Garima: Project at a glance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8299"/>
            <a:ext cx="10515600" cy="48600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sz="3600" b="1" i="1" dirty="0">
                <a:solidFill>
                  <a:schemeClr val="accent2">
                    <a:lumMod val="50000"/>
                  </a:schemeClr>
                </a:solidFill>
              </a:rPr>
              <a:t>Goal: To make Jharkhand free from Witch Hunting and branding practices</a:t>
            </a:r>
            <a:endParaRPr lang="en-IN" sz="36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en-IN" sz="2400" b="1" dirty="0"/>
              <a:t>Project period: 3 years </a:t>
            </a:r>
            <a:r>
              <a:rPr lang="en-IN" sz="2400" b="1" dirty="0" smtClean="0"/>
              <a:t>(April 2020 to March 2023)</a:t>
            </a:r>
            <a:endParaRPr lang="en-IN" sz="2400" b="1" dirty="0"/>
          </a:p>
          <a:p>
            <a:pPr algn="just"/>
            <a:r>
              <a:rPr lang="en-IN" sz="2400" b="1" dirty="0"/>
              <a:t>Project Area: 2,068 revenue villages, 342 GPs 25 blocks, 7 districts</a:t>
            </a:r>
          </a:p>
          <a:p>
            <a:pPr algn="just"/>
            <a:r>
              <a:rPr lang="en-IN" sz="2400" b="1" dirty="0"/>
              <a:t>Total estimated survivors to be benefitted: 5,000</a:t>
            </a:r>
          </a:p>
          <a:p>
            <a:pPr algn="just"/>
            <a:r>
              <a:rPr lang="en-IN" sz="2400" b="1" dirty="0"/>
              <a:t>Total Project Cost estimated: </a:t>
            </a:r>
            <a:r>
              <a:rPr lang="en-IN" sz="2400" b="1" dirty="0" err="1"/>
              <a:t>Rs</a:t>
            </a:r>
            <a:r>
              <a:rPr lang="en-IN" sz="2400" b="1" dirty="0"/>
              <a:t>. 15 Crore</a:t>
            </a:r>
          </a:p>
        </p:txBody>
      </p:sp>
    </p:spTree>
    <p:extLst>
      <p:ext uri="{BB962C8B-B14F-4D97-AF65-F5344CB8AC3E}">
        <p14:creationId xmlns:p14="http://schemas.microsoft.com/office/powerpoint/2010/main" val="394608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8073" y="235527"/>
            <a:ext cx="9606539" cy="886692"/>
          </a:xfrm>
        </p:spPr>
        <p:txBody>
          <a:bodyPr>
            <a:normAutofit/>
          </a:bodyPr>
          <a:lstStyle/>
          <a:p>
            <a:pPr algn="ctr"/>
            <a:r>
              <a:rPr lang="en-IN" b="1" u="sng" dirty="0">
                <a:solidFill>
                  <a:schemeClr val="accent1">
                    <a:lumMod val="50000"/>
                  </a:schemeClr>
                </a:solidFill>
              </a:rPr>
              <a:t>Expected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069" y="1122219"/>
            <a:ext cx="9912617" cy="4623488"/>
          </a:xfrm>
        </p:spPr>
        <p:txBody>
          <a:bodyPr>
            <a:normAutofit/>
          </a:bodyPr>
          <a:lstStyle/>
          <a:p>
            <a:pPr lvl="0" algn="just">
              <a:buFont typeface="Wingdings" panose="05000000000000000000" pitchFamily="2" charset="2"/>
              <a:buChar char="v"/>
            </a:pPr>
            <a:r>
              <a:rPr lang="en-IN" sz="2200" b="1" dirty="0" smtClean="0"/>
              <a:t>5000 </a:t>
            </a:r>
            <a:r>
              <a:rPr lang="en-IN" sz="2200" b="1" dirty="0"/>
              <a:t>survivors are identified and are covered and protected under the CBOs of DAY-NRLM.</a:t>
            </a: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en-IN" sz="2200" b="1" dirty="0"/>
              <a:t>Income of the all the identified Survivors to be enhanced by 50% </a:t>
            </a: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en-IN" sz="2200" b="1" dirty="0"/>
              <a:t>80% of survivors shall have accessed  entitlements</a:t>
            </a: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en-IN" sz="2200" b="1" dirty="0"/>
              <a:t>At least 50% of 'Violence Against Women &amp; Children' cases </a:t>
            </a:r>
            <a:r>
              <a:rPr lang="en-IN" sz="2200" b="1" dirty="0" smtClean="0"/>
              <a:t>would </a:t>
            </a:r>
            <a:r>
              <a:rPr lang="en-IN" sz="2200" b="1" dirty="0"/>
              <a:t>be </a:t>
            </a:r>
            <a:r>
              <a:rPr lang="en-IN" sz="2200" b="1" dirty="0" smtClean="0"/>
              <a:t>reported </a:t>
            </a:r>
            <a:r>
              <a:rPr lang="en-IN" sz="2200" b="1" dirty="0"/>
              <a:t>within </a:t>
            </a:r>
            <a:r>
              <a:rPr lang="en-IN" sz="2200" b="1" dirty="0" smtClean="0"/>
              <a:t>3 </a:t>
            </a:r>
            <a:r>
              <a:rPr lang="en-IN" sz="2200" b="1" dirty="0"/>
              <a:t>Days of </a:t>
            </a:r>
            <a:r>
              <a:rPr lang="en-IN" sz="2200" b="1" dirty="0" smtClean="0"/>
              <a:t>the incidence.</a:t>
            </a:r>
            <a:endParaRPr lang="en-IN" sz="2200" b="1" dirty="0"/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en-IN" sz="2200" b="1" dirty="0"/>
              <a:t>At least 10000 youths shall be leading campaign against Witch Hunting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IN" sz="2200" b="1" dirty="0" smtClean="0"/>
              <a:t>Engaging with relevant stakeholders for formulating State </a:t>
            </a:r>
            <a:r>
              <a:rPr lang="en-IN" sz="2200" b="1" dirty="0"/>
              <a:t>Policy for Witch Hunting Prevention </a:t>
            </a:r>
            <a:r>
              <a:rPr lang="en-IN" sz="2200" b="1" dirty="0" smtClean="0"/>
              <a:t>in </a:t>
            </a:r>
            <a:r>
              <a:rPr lang="en-IN" sz="2200" b="1" dirty="0"/>
              <a:t>place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IN" sz="2200" b="1" dirty="0" smtClean="0"/>
              <a:t>Aim to transform the 342 </a:t>
            </a:r>
            <a:r>
              <a:rPr lang="en-IN" sz="2200" b="1" dirty="0"/>
              <a:t>Gram Panchayat and 25 Project Blocks </a:t>
            </a:r>
            <a:r>
              <a:rPr lang="en-IN" sz="2200" b="1" dirty="0" smtClean="0"/>
              <a:t>as </a:t>
            </a:r>
            <a:r>
              <a:rPr lang="en-IN" sz="2200" b="1" i="1" dirty="0"/>
              <a:t>'Witch Hunt Free' 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n-IN" sz="2000" b="1" dirty="0"/>
          </a:p>
        </p:txBody>
      </p:sp>
    </p:spTree>
    <p:extLst>
      <p:ext uri="{BB962C8B-B14F-4D97-AF65-F5344CB8AC3E}">
        <p14:creationId xmlns:p14="http://schemas.microsoft.com/office/powerpoint/2010/main" val="172655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838" y="549322"/>
            <a:ext cx="5680882" cy="913718"/>
          </a:xfrm>
        </p:spPr>
        <p:txBody>
          <a:bodyPr/>
          <a:lstStyle/>
          <a:p>
            <a:r>
              <a:rPr lang="en-IN" dirty="0" smtClean="0"/>
              <a:t>Theatre of Oppressed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36" y="1463040"/>
            <a:ext cx="4858603" cy="369586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21" y="3989721"/>
            <a:ext cx="3614035" cy="28682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720" y="549322"/>
            <a:ext cx="5695665" cy="42717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027" y="4209481"/>
            <a:ext cx="3531358" cy="264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11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Rallis 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482" y="109181"/>
            <a:ext cx="6201518" cy="348835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80" y="2757393"/>
            <a:ext cx="6574219" cy="369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697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Slogan Writing and workshop with Children 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5670172" cy="425262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372" y="1690688"/>
            <a:ext cx="5392476" cy="24771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161" y="4167857"/>
            <a:ext cx="5544687" cy="243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817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Wall Writing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3" y="1690688"/>
            <a:ext cx="5801784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240" y="24608"/>
            <a:ext cx="5122332" cy="38417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759" y="2601640"/>
            <a:ext cx="5169486" cy="387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703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Public Hearing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869" y="365125"/>
            <a:ext cx="4908645" cy="36814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869" y="3232932"/>
            <a:ext cx="4908645" cy="36814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83342"/>
            <a:ext cx="6591869" cy="296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17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932</Words>
  <Application>Microsoft Office PowerPoint</Application>
  <PresentationFormat>Widescreen</PresentationFormat>
  <Paragraphs>127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Wingdings</vt:lpstr>
      <vt:lpstr>Office Theme</vt:lpstr>
      <vt:lpstr>Graima: A Project to make Jharkhand free from Witch Hunting and Branding Practices </vt:lpstr>
      <vt:lpstr>Witch Hunting: Situation in Jharkhand</vt:lpstr>
      <vt:lpstr>Garima: Project at a glance </vt:lpstr>
      <vt:lpstr>Expected Outcomes</vt:lpstr>
      <vt:lpstr>Theatre of Oppressed</vt:lpstr>
      <vt:lpstr>Rallis </vt:lpstr>
      <vt:lpstr>Slogan Writing and workshop with Children </vt:lpstr>
      <vt:lpstr>Wall Writing</vt:lpstr>
      <vt:lpstr>Public Hearing</vt:lpstr>
      <vt:lpstr>CBOs and Gram Sabhas are taking oath against Witch Hunting and Branding</vt:lpstr>
      <vt:lpstr>Will these activities eliminate Witch Hunting?</vt:lpstr>
      <vt:lpstr>There are two factors behind the Witch Hunting/Branding</vt:lpstr>
      <vt:lpstr>Key Strategies</vt:lpstr>
      <vt:lpstr>Contd..</vt:lpstr>
      <vt:lpstr>Cases are being solved by the community on the same day</vt:lpstr>
      <vt:lpstr>Survivors are being felicitated by the entire community</vt:lpstr>
      <vt:lpstr>Healing of Survivors through Art Therapy</vt:lpstr>
      <vt:lpstr>Some Analysis of the cases identified so far</vt:lpstr>
      <vt:lpstr>Gender based analysis of the select 525 cases</vt:lpstr>
      <vt:lpstr>Do you need to be old to be branded as witch?</vt:lpstr>
      <vt:lpstr>Marital Status and Witch Branding</vt:lpstr>
      <vt:lpstr>Education Status and Witch Branding</vt:lpstr>
      <vt:lpstr>Intersectional analysis of the survivors</vt:lpstr>
      <vt:lpstr>Economic Status of the Survivors</vt:lpstr>
      <vt:lpstr>The analysis is to share with the Government :-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Graima: A Project to make Jharkhand free from Witch Hunting and Branding Practices </dc:title>
  <dc:creator>Neelesh</dc:creator>
  <cp:lastModifiedBy>Neelesh</cp:lastModifiedBy>
  <cp:revision>14</cp:revision>
  <dcterms:created xsi:type="dcterms:W3CDTF">2021-10-13T05:00:56Z</dcterms:created>
  <dcterms:modified xsi:type="dcterms:W3CDTF">2021-10-13T11:26:39Z</dcterms:modified>
</cp:coreProperties>
</file>