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5"/>
  </p:notesMasterIdLst>
  <p:sldIdLst>
    <p:sldId id="256" r:id="rId2"/>
    <p:sldId id="257" r:id="rId3"/>
    <p:sldId id="265" r:id="rId4"/>
    <p:sldId id="266" r:id="rId5"/>
    <p:sldId id="271" r:id="rId6"/>
    <p:sldId id="267" r:id="rId7"/>
    <p:sldId id="268" r:id="rId8"/>
    <p:sldId id="269" r:id="rId9"/>
    <p:sldId id="270" r:id="rId10"/>
    <p:sldId id="274" r:id="rId11"/>
    <p:sldId id="272" r:id="rId12"/>
    <p:sldId id="273" r:id="rId13"/>
    <p:sldId id="26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6" autoAdjust="0"/>
    <p:restoredTop sz="94660"/>
  </p:normalViewPr>
  <p:slideViewPr>
    <p:cSldViewPr snapToGrid="0">
      <p:cViewPr varScale="1">
        <p:scale>
          <a:sx n="111" d="100"/>
          <a:sy n="111" d="100"/>
        </p:scale>
        <p:origin x="69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D32F2E-E558-45C2-BEC5-552A28473C9A}" type="datetimeFigureOut">
              <a:rPr lang="en-IN" smtClean="0"/>
              <a:t>27-10-2022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F00A59-4158-4826-B86C-BBC22A0C7222}" type="slidenum">
              <a:rPr lang="en-IN" smtClean="0"/>
              <a:t>‹#›</a:t>
            </a:fld>
            <a:endParaRPr lang="en-IN"/>
          </a:p>
        </p:txBody>
      </p:sp>
    </p:spTree>
    <p:extLst>
      <p:ext uri="{BB962C8B-B14F-4D97-AF65-F5344CB8AC3E}">
        <p14:creationId xmlns:p14="http://schemas.microsoft.com/office/powerpoint/2010/main" val="1696981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9F2B79FB-9FC7-4DCE-BFC5-F754A6838F59}" type="datetime1">
              <a:rPr lang="en-US" smtClean="0"/>
              <a:t>10/27/2022</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88626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57150A66-CEFF-4E19-81B4-88F66C1CABB4}" type="datetime1">
              <a:rPr lang="en-US" smtClean="0"/>
              <a:t>10/27/2022</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191817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a:xfrm>
            <a:off x="523539" y="6324600"/>
            <a:ext cx="2560220" cy="365125"/>
          </a:xfrm>
        </p:spPr>
        <p:txBody>
          <a:bodyPr/>
          <a:lstStyle/>
          <a:p>
            <a:fld id="{7A5131F6-BF15-4FC2-8A20-6E0733181940}" type="datetime1">
              <a:rPr lang="en-US" smtClean="0"/>
              <a:t>10/27/2022</a:t>
            </a:fld>
            <a:endParaRPr lang="en-US" dirty="0"/>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a:xfrm>
            <a:off x="4267200" y="6319838"/>
            <a:ext cx="3982781"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111649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marL="228600">
              <a:buFont typeface="+mj-lt"/>
              <a:buAutoNum type="arabicPeriod"/>
              <a:defRPr/>
            </a:lvl1pPr>
            <a:lvl2pPr marL="228600" indent="-228600">
              <a:buFont typeface="+mj-lt"/>
              <a:buAutoNum type="arabicPeriod"/>
              <a:defRPr/>
            </a:lvl2pPr>
            <a:lvl3pPr marL="228600">
              <a:buFont typeface="+mj-lt"/>
              <a:buAutoNum type="arabicPeriod"/>
              <a:defRPr/>
            </a:lvl3pPr>
            <a:lvl4pPr marL="228600" indent="-228600">
              <a:buFont typeface="+mj-lt"/>
              <a:buAutoNum type="arabicPeriod"/>
              <a:defRPr/>
            </a:lvl4pPr>
            <a:lvl5pPr marL="228600">
              <a:buFont typeface="+mj-lt"/>
              <a:buAutoNum type="arabicPeriod"/>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5993714B-DEEF-4002-9CD2-1CC6A0CA1290}" type="datetime1">
              <a:rPr lang="en-US" smtClean="0"/>
              <a:t>10/27/2022</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738827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457200" y="1709738"/>
            <a:ext cx="1089025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457200" y="4589463"/>
            <a:ext cx="10890250" cy="1500187"/>
          </a:xfrm>
        </p:spPr>
        <p:txBody>
          <a:bodyPr/>
          <a:lstStyle>
            <a:lvl1pPr marL="0" indent="0">
              <a:buNone/>
              <a:defRPr sz="24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3F84F52E-4F2A-4F47-95B6-6294C9C69680}" type="datetime1">
              <a:rPr lang="en-US" smtClean="0"/>
              <a:t>10/27/2022</a:t>
            </a:fld>
            <a:endParaRPr lang="en-US" dirty="0"/>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948112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457200" y="1825625"/>
            <a:ext cx="5562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41002D9A-3226-488B-B400-45BDD5DD0526}" type="datetime1">
              <a:rPr lang="en-US" smtClean="0"/>
              <a:t>10/27/2022</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826128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0863"/>
            <a:ext cx="5157787"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3101975"/>
            <a:ext cx="5157787"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0863"/>
            <a:ext cx="5183188"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3101975"/>
            <a:ext cx="5183188"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4F730704-7041-4B0C-9093-38B5A95D9CE8}" type="datetime1">
              <a:rPr lang="en-US" smtClean="0"/>
              <a:t>10/27/2022</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30080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39291410-9A39-4648-B567-24AC9E0D1BCB}" type="datetime1">
              <a:rPr lang="en-US" smtClean="0"/>
              <a:t>10/27/2022</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354855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5394FCDF-BABD-41B4-BE1A-991B277D9B5B}" type="datetime1">
              <a:rPr lang="en-US" smtClean="0"/>
              <a:t>10/27/2022</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756474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981200"/>
          </a:xfrm>
        </p:spPr>
        <p:txBody>
          <a:bodyPr anchor="b"/>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971800"/>
            <a:ext cx="3932237" cy="2897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992C3F12-8D1A-4E71-82BA-7B59D0B011D1}" type="datetime1">
              <a:rPr lang="en-US" smtClean="0"/>
              <a:t>10/27/2022</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71312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2209799"/>
          </a:xfrm>
        </p:spPr>
        <p:txBody>
          <a:bodyPr anchor="b"/>
          <a:lstStyle>
            <a:lvl1pPr>
              <a:defRPr sz="4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971800"/>
            <a:ext cx="3932237" cy="2897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7748CA43-08B1-471F-A8A8-5143214B3AC1}" type="datetime1">
              <a:rPr lang="en-US" smtClean="0"/>
              <a:t>10/27/2022</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4233948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5" name="Rectangle 114">
            <a:extLst>
              <a:ext uri="{FF2B5EF4-FFF2-40B4-BE49-F238E27FC236}">
                <a16:creationId xmlns:a16="http://schemas.microsoft.com/office/drawing/2014/main" id="{A4798C7F-C8CA-4799-BF37-3AB4642CDB66}"/>
              </a:ext>
            </a:extLst>
          </p:cNvPr>
          <p:cNvSpPr/>
          <p:nvPr/>
        </p:nvSpPr>
        <p:spPr>
          <a:xfrm>
            <a:off x="0" y="0"/>
            <a:ext cx="12188952" cy="6858000"/>
          </a:xfrm>
          <a:prstGeom prst="rect">
            <a:avLst/>
          </a:prstGeom>
          <a:solidFill>
            <a:srgbClr val="716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80" name="Group 79">
            <a:extLst>
              <a:ext uri="{FF2B5EF4-FFF2-40B4-BE49-F238E27FC236}">
                <a16:creationId xmlns:a16="http://schemas.microsoft.com/office/drawing/2014/main" id="{87F0794B-55D3-4D2D-BDE7-4688ED321E42}"/>
              </a:ext>
            </a:extLst>
          </p:cNvPr>
          <p:cNvGrpSpPr/>
          <p:nvPr/>
        </p:nvGrpSpPr>
        <p:grpSpPr>
          <a:xfrm>
            <a:off x="-6214" y="-1"/>
            <a:ext cx="12214827" cy="6858000"/>
            <a:chOff x="-6214" y="-1"/>
            <a:chExt cx="12214827" cy="6858000"/>
          </a:xfrm>
        </p:grpSpPr>
        <p:cxnSp>
          <p:nvCxnSpPr>
            <p:cNvPr id="81" name="Straight Connector 80">
              <a:extLst>
                <a:ext uri="{FF2B5EF4-FFF2-40B4-BE49-F238E27FC236}">
                  <a16:creationId xmlns:a16="http://schemas.microsoft.com/office/drawing/2014/main" id="{BE4C795B-1813-4CC6-B03F-8DD130BEAABD}"/>
                </a:ext>
              </a:extLst>
            </p:cNvPr>
            <p:cNvCxnSpPr>
              <a:cxnSpLocks/>
            </p:cNvCxnSpPr>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E0F4C04D-5CD8-446B-BE3D-257172E6E4CB}"/>
                </a:ext>
              </a:extLst>
            </p:cNvPr>
            <p:cNvCxnSpPr>
              <a:cxnSpLocks/>
            </p:cNvCxnSpPr>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DDC802E-606F-4F39-84B6-90DF0FE54461}"/>
                </a:ext>
              </a:extLst>
            </p:cNvPr>
            <p:cNvCxnSpPr>
              <a:cxnSpLocks/>
            </p:cNvCxnSpPr>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C5B0C75-0136-4A39-9AB6-0F02C4527810}"/>
                </a:ext>
              </a:extLst>
            </p:cNvPr>
            <p:cNvCxnSpPr>
              <a:cxnSpLocks/>
            </p:cNvCxnSpPr>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5ED2B52-3D40-46DE-8B54-99A4071578D8}"/>
                </a:ext>
              </a:extLst>
            </p:cNvPr>
            <p:cNvCxnSpPr>
              <a:cxnSpLocks/>
            </p:cNvCxnSpPr>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18BCEC75-1B6B-45B2-8041-8D933FCF60F5}"/>
                </a:ext>
              </a:extLst>
            </p:cNvPr>
            <p:cNvCxnSpPr>
              <a:cxnSpLocks/>
            </p:cNvCxnSpPr>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6A2FC789-056A-43CC-807E-4262CDC3E0F5}"/>
                </a:ext>
              </a:extLst>
            </p:cNvPr>
            <p:cNvCxnSpPr>
              <a:cxnSpLocks/>
            </p:cNvCxnSpPr>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48C32FD3-76B0-40E7-89F2-E9C523210AF4}"/>
                </a:ext>
              </a:extLst>
            </p:cNvPr>
            <p:cNvCxnSpPr>
              <a:cxnSpLocks/>
            </p:cNvCxnSpPr>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82E9447-8362-426C-840A-B6F2231F7BCC}"/>
                </a:ext>
              </a:extLst>
            </p:cNvPr>
            <p:cNvCxnSpPr>
              <a:cxnSpLocks/>
            </p:cNvCxnSpPr>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F141DC8-83CE-4C21-A5BA-E2FFF3D866EF}"/>
                </a:ext>
              </a:extLst>
            </p:cNvPr>
            <p:cNvCxnSpPr>
              <a:cxnSpLocks/>
            </p:cNvCxnSpPr>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512A697C-ECBC-40A9-AC69-BF96A34B91AF}"/>
                </a:ext>
              </a:extLst>
            </p:cNvPr>
            <p:cNvCxnSpPr>
              <a:cxnSpLocks/>
            </p:cNvCxnSpPr>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2E988AF-5EFB-43D3-B93F-6E4F41A2C90B}"/>
                </a:ext>
              </a:extLst>
            </p:cNvPr>
            <p:cNvCxnSpPr>
              <a:cxnSpLocks/>
            </p:cNvCxnSpPr>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6B312C1B-AAE2-4A6D-ACC7-ABAA75D42854}"/>
                </a:ext>
              </a:extLst>
            </p:cNvPr>
            <p:cNvCxnSpPr>
              <a:cxnSpLocks/>
            </p:cNvCxnSpPr>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7B96146-61DA-44D6-A9DF-6DB41FCF2D80}"/>
                </a:ext>
              </a:extLst>
            </p:cNvPr>
            <p:cNvCxnSpPr>
              <a:cxnSpLocks/>
            </p:cNvCxnSpPr>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6B33F93D-4439-46EE-97C4-9CECAAFDCF60}"/>
                </a:ext>
              </a:extLst>
            </p:cNvPr>
            <p:cNvCxnSpPr>
              <a:cxnSpLocks/>
            </p:cNvCxnSpPr>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914B275-A3D7-4BA4-B8CB-E7657100F3AD}"/>
                </a:ext>
              </a:extLst>
            </p:cNvPr>
            <p:cNvCxnSpPr>
              <a:cxnSpLocks/>
            </p:cNvCxnSpPr>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D26EF3B-FBE7-4D57-8E01-553F50734A68}"/>
                </a:ext>
              </a:extLst>
            </p:cNvPr>
            <p:cNvCxnSpPr>
              <a:cxnSpLocks/>
            </p:cNvCxnSpPr>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6CC1E671-BA54-4B31-9A2E-8F50BC57A260}"/>
                </a:ext>
              </a:extLst>
            </p:cNvPr>
            <p:cNvCxnSpPr>
              <a:cxnSpLocks/>
            </p:cNvCxnSpPr>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836A704-3624-4ABF-9A67-0F52C2F3EFBF}"/>
                </a:ext>
              </a:extLst>
            </p:cNvPr>
            <p:cNvCxnSpPr>
              <a:cxnSpLocks/>
            </p:cNvCxnSpPr>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5FDC385D-BA34-481F-A991-A776E0B19301}"/>
                </a:ext>
              </a:extLst>
            </p:cNvPr>
            <p:cNvCxnSpPr>
              <a:cxnSpLocks/>
            </p:cNvCxnSpPr>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F1EF033A-D8FB-416B-AE51-4E098A27D68C}"/>
                </a:ext>
              </a:extLst>
            </p:cNvPr>
            <p:cNvCxnSpPr>
              <a:cxnSpLocks/>
            </p:cNvCxnSpPr>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7C17B48-F458-4E9B-9331-56FCDC5B6AB2}"/>
                </a:ext>
              </a:extLst>
            </p:cNvPr>
            <p:cNvCxnSpPr>
              <a:cxnSpLocks/>
            </p:cNvCxnSpPr>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07E44A4B-D453-46F0-A83D-AF0B33D5C59F}"/>
                </a:ext>
              </a:extLst>
            </p:cNvPr>
            <p:cNvCxnSpPr>
              <a:cxnSpLocks/>
            </p:cNvCxnSpPr>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46BEA9F-314B-440D-AE8D-21E1252EC5A0}"/>
                </a:ext>
              </a:extLst>
            </p:cNvPr>
            <p:cNvCxnSpPr>
              <a:cxnSpLocks/>
            </p:cNvCxnSpPr>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F15EAFD0-4869-4612-ACDE-ABC703104E88}"/>
                </a:ext>
              </a:extLst>
            </p:cNvPr>
            <p:cNvCxnSpPr>
              <a:cxnSpLocks/>
            </p:cNvCxnSpPr>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A0F26706-7F23-4FF0-9CAF-F3C4F47C119D}"/>
                </a:ext>
              </a:extLst>
            </p:cNvPr>
            <p:cNvCxnSpPr>
              <a:cxnSpLocks/>
            </p:cNvCxnSpPr>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0195A72-345A-4E88-8D71-14DB3D1B607D}"/>
                </a:ext>
              </a:extLst>
            </p:cNvPr>
            <p:cNvCxnSpPr>
              <a:cxnSpLocks/>
            </p:cNvCxnSpPr>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0DBF51A6-A3BC-49FE-BB01-E8992811774E}"/>
                </a:ext>
              </a:extLst>
            </p:cNvPr>
            <p:cNvCxnSpPr>
              <a:cxnSpLocks/>
            </p:cNvCxnSpPr>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A78DF911-744C-419B-83DC-39F270BBF41F}"/>
                </a:ext>
              </a:extLst>
            </p:cNvPr>
            <p:cNvCxnSpPr>
              <a:cxnSpLocks/>
            </p:cNvCxnSpPr>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49" name="Freeform: Shape 148">
            <a:extLst>
              <a:ext uri="{FF2B5EF4-FFF2-40B4-BE49-F238E27FC236}">
                <a16:creationId xmlns:a16="http://schemas.microsoft.com/office/drawing/2014/main" id="{216BB147-20D5-4D93-BDA5-1BC614D6A4B2}"/>
              </a:ext>
            </a:extLst>
          </p:cNvPr>
          <p:cNvSpPr/>
          <p:nvPr/>
        </p:nvSpPr>
        <p:spPr>
          <a:xfrm>
            <a:off x="-6214" y="5014716"/>
            <a:ext cx="2800124" cy="1843284"/>
          </a:xfrm>
          <a:custGeom>
            <a:avLst/>
            <a:gdLst>
              <a:gd name="connsiteX0" fmla="*/ 375358 w 2800124"/>
              <a:gd name="connsiteY0" fmla="*/ 0 h 1843284"/>
              <a:gd name="connsiteX1" fmla="*/ 2781298 w 2800124"/>
              <a:gd name="connsiteY1" fmla="*/ 1770066 h 1843284"/>
              <a:gd name="connsiteX2" fmla="*/ 2800124 w 2800124"/>
              <a:gd name="connsiteY2" fmla="*/ 1843284 h 1843284"/>
              <a:gd name="connsiteX3" fmla="*/ 1987869 w 2800124"/>
              <a:gd name="connsiteY3" fmla="*/ 1843284 h 1843284"/>
              <a:gd name="connsiteX4" fmla="*/ 1986195 w 2800124"/>
              <a:gd name="connsiteY4" fmla="*/ 1838711 h 1843284"/>
              <a:gd name="connsiteX5" fmla="*/ 375357 w 2800124"/>
              <a:gd name="connsiteY5" fmla="*/ 770976 h 1843284"/>
              <a:gd name="connsiteX6" fmla="*/ 23030 w 2800124"/>
              <a:gd name="connsiteY6" fmla="*/ 806494 h 1843284"/>
              <a:gd name="connsiteX7" fmla="*/ 0 w 2800124"/>
              <a:gd name="connsiteY7" fmla="*/ 812415 h 1843284"/>
              <a:gd name="connsiteX8" fmla="*/ 0 w 2800124"/>
              <a:gd name="connsiteY8" fmla="*/ 30983 h 1843284"/>
              <a:gd name="connsiteX9" fmla="*/ 117785 w 2800124"/>
              <a:gd name="connsiteY9" fmla="*/ 13007 h 1843284"/>
              <a:gd name="connsiteX10" fmla="*/ 375358 w 2800124"/>
              <a:gd name="connsiteY10" fmla="*/ 0 h 184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0124" h="1843284">
                <a:moveTo>
                  <a:pt x="375358" y="0"/>
                </a:moveTo>
                <a:cubicBezTo>
                  <a:pt x="1505802" y="0"/>
                  <a:pt x="2462339" y="744579"/>
                  <a:pt x="2781298" y="1770066"/>
                </a:cubicBezTo>
                <a:lnTo>
                  <a:pt x="2800124" y="1843284"/>
                </a:lnTo>
                <a:lnTo>
                  <a:pt x="1987869" y="1843284"/>
                </a:lnTo>
                <a:lnTo>
                  <a:pt x="1986195" y="1838711"/>
                </a:lnTo>
                <a:cubicBezTo>
                  <a:pt x="1720801" y="1211248"/>
                  <a:pt x="1099494" y="770976"/>
                  <a:pt x="375357" y="770976"/>
                </a:cubicBezTo>
                <a:cubicBezTo>
                  <a:pt x="254668" y="770976"/>
                  <a:pt x="136835" y="783206"/>
                  <a:pt x="23030" y="806494"/>
                </a:cubicBezTo>
                <a:lnTo>
                  <a:pt x="0" y="812415"/>
                </a:lnTo>
                <a:lnTo>
                  <a:pt x="0" y="30983"/>
                </a:lnTo>
                <a:lnTo>
                  <a:pt x="117785" y="13007"/>
                </a:lnTo>
                <a:cubicBezTo>
                  <a:pt x="202473" y="4406"/>
                  <a:pt x="288401" y="0"/>
                  <a:pt x="375358" y="0"/>
                </a:cubicBezTo>
                <a:close/>
              </a:path>
            </a:pathLst>
          </a:cu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457200" y="365125"/>
            <a:ext cx="1072293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457200" y="1825625"/>
            <a:ext cx="1072293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457200" y="6324600"/>
            <a:ext cx="256022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A316902E-C518-442B-8C18-E85CD6A16780}" type="datetime1">
              <a:rPr lang="en-US" smtClean="0"/>
              <a:t>10/27/2022</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200861" y="6319838"/>
            <a:ext cx="3982781" cy="365125"/>
          </a:xfrm>
          <a:prstGeom prst="rect">
            <a:avLst/>
          </a:prstGeom>
        </p:spPr>
        <p:txBody>
          <a:bodyPr vert="horz" lIns="91440" tIns="45720" rIns="91440" bIns="45720" rtlCol="0" anchor="ctr"/>
          <a:lstStyle>
            <a:lvl1pPr algn="ctr">
              <a:defRPr sz="900" cap="all" spc="150" baseline="0">
                <a:solidFill>
                  <a:srgbClr val="FFFFFF"/>
                </a:solidFill>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11190806" y="6324600"/>
            <a:ext cx="799078" cy="365125"/>
          </a:xfrm>
          <a:prstGeom prst="rect">
            <a:avLst/>
          </a:prstGeom>
        </p:spPr>
        <p:txBody>
          <a:bodyPr vert="horz" lIns="91440" tIns="45720" rIns="91440" bIns="45720" rtlCol="0" anchor="ctr"/>
          <a:lstStyle>
            <a:lvl1pPr algn="ctr">
              <a:defRPr sz="900" cap="all" spc="150" baseline="0">
                <a:solidFill>
                  <a:srgbClr val="FFFFFF"/>
                </a:solidFill>
              </a:defRPr>
            </a:lvl1pPr>
          </a:lstStyle>
          <a:p>
            <a:fld id="{11A71338-8BA2-4C79-A6C5-5A8E30081D0C}" type="slidenum">
              <a:rPr lang="en-US" smtClean="0"/>
              <a:pPr/>
              <a:t>‹#›</a:t>
            </a:fld>
            <a:endParaRPr lang="en-US" dirty="0"/>
          </a:p>
        </p:txBody>
      </p:sp>
      <p:sp>
        <p:nvSpPr>
          <p:cNvPr id="77" name="Freeform: Shape 76">
            <a:extLst>
              <a:ext uri="{FF2B5EF4-FFF2-40B4-BE49-F238E27FC236}">
                <a16:creationId xmlns:a16="http://schemas.microsoft.com/office/drawing/2014/main" id="{0A253F60-DE40-4508-A37A-61331DF1DD5D}"/>
              </a:ext>
            </a:extLst>
          </p:cNvPr>
          <p:cNvSpPr/>
          <p:nvPr/>
        </p:nvSpPr>
        <p:spPr>
          <a:xfrm>
            <a:off x="7979728" y="0"/>
            <a:ext cx="4209224" cy="1650549"/>
          </a:xfrm>
          <a:custGeom>
            <a:avLst/>
            <a:gdLst>
              <a:gd name="connsiteX0" fmla="*/ 0 w 4209224"/>
              <a:gd name="connsiteY0" fmla="*/ 0 h 1650549"/>
              <a:gd name="connsiteX1" fmla="*/ 846445 w 4209224"/>
              <a:gd name="connsiteY1" fmla="*/ 0 h 1650549"/>
              <a:gd name="connsiteX2" fmla="*/ 912542 w 4209224"/>
              <a:gd name="connsiteY2" fmla="*/ 108799 h 1650549"/>
              <a:gd name="connsiteX3" fmla="*/ 2362195 w 4209224"/>
              <a:gd name="connsiteY3" fmla="*/ 879573 h 1650549"/>
              <a:gd name="connsiteX4" fmla="*/ 3811848 w 4209224"/>
              <a:gd name="connsiteY4" fmla="*/ 108799 h 1650549"/>
              <a:gd name="connsiteX5" fmla="*/ 3877945 w 4209224"/>
              <a:gd name="connsiteY5" fmla="*/ 0 h 1650549"/>
              <a:gd name="connsiteX6" fmla="*/ 4209224 w 4209224"/>
              <a:gd name="connsiteY6" fmla="*/ 0 h 1650549"/>
              <a:gd name="connsiteX7" fmla="*/ 4209224 w 4209224"/>
              <a:gd name="connsiteY7" fmla="*/ 840421 h 1650549"/>
              <a:gd name="connsiteX8" fmla="*/ 4143538 w 4209224"/>
              <a:gd name="connsiteY8" fmla="*/ 912693 h 1650549"/>
              <a:gd name="connsiteX9" fmla="*/ 2362196 w 4209224"/>
              <a:gd name="connsiteY9" fmla="*/ 1650549 h 1650549"/>
              <a:gd name="connsiteX10" fmla="*/ 40969 w 4209224"/>
              <a:gd name="connsiteY10" fmla="*/ 111937 h 165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224" h="1650549">
                <a:moveTo>
                  <a:pt x="0" y="0"/>
                </a:moveTo>
                <a:lnTo>
                  <a:pt x="846445" y="0"/>
                </a:lnTo>
                <a:lnTo>
                  <a:pt x="912542" y="108799"/>
                </a:lnTo>
                <a:cubicBezTo>
                  <a:pt x="1226710" y="573829"/>
                  <a:pt x="1758748" y="879573"/>
                  <a:pt x="2362195" y="879573"/>
                </a:cubicBezTo>
                <a:cubicBezTo>
                  <a:pt x="2965642" y="879573"/>
                  <a:pt x="3497680" y="573829"/>
                  <a:pt x="3811848" y="108799"/>
                </a:cubicBezTo>
                <a:lnTo>
                  <a:pt x="3877945" y="0"/>
                </a:lnTo>
                <a:lnTo>
                  <a:pt x="4209224" y="0"/>
                </a:lnTo>
                <a:lnTo>
                  <a:pt x="4209224" y="840421"/>
                </a:lnTo>
                <a:lnTo>
                  <a:pt x="4143538" y="912693"/>
                </a:lnTo>
                <a:cubicBezTo>
                  <a:pt x="3687653" y="1368578"/>
                  <a:pt x="3057854" y="1650549"/>
                  <a:pt x="2362196" y="1650549"/>
                </a:cubicBezTo>
                <a:cubicBezTo>
                  <a:pt x="1318710" y="1650549"/>
                  <a:pt x="423404" y="1016115"/>
                  <a:pt x="40969" y="111937"/>
                </a:cubicBezTo>
                <a:close/>
              </a:path>
            </a:pathLst>
          </a:custGeom>
          <a:solidFill>
            <a:schemeClr val="accent5">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Tree>
    <p:extLst>
      <p:ext uri="{BB962C8B-B14F-4D97-AF65-F5344CB8AC3E}">
        <p14:creationId xmlns:p14="http://schemas.microsoft.com/office/powerpoint/2010/main" val="3827530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rgbClr val="FFFFFF"/>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bg1"/>
        </a:buClr>
        <a:buSzPct val="75000"/>
        <a:buFont typeface="+mj-lt"/>
        <a:buAutoNum type="arabicPeriod"/>
        <a:defRPr sz="2800" kern="1200">
          <a:solidFill>
            <a:srgbClr val="FFFFFF"/>
          </a:solidFill>
          <a:latin typeface="+mn-lt"/>
          <a:ea typeface="+mn-ea"/>
          <a:cs typeface="+mn-cs"/>
        </a:defRPr>
      </a:lvl1pPr>
      <a:lvl2pPr marL="228600" indent="-228600" algn="l" defTabSz="914400" rtl="0" eaLnBrk="1" latinLnBrk="0" hangingPunct="1">
        <a:lnSpc>
          <a:spcPct val="110000"/>
        </a:lnSpc>
        <a:spcBef>
          <a:spcPts val="500"/>
        </a:spcBef>
        <a:buClr>
          <a:schemeClr val="bg1"/>
        </a:buClr>
        <a:buSzPct val="75000"/>
        <a:buFont typeface="+mj-lt"/>
        <a:buAutoNum type="arabicPeriod"/>
        <a:defRPr sz="2400" kern="1200">
          <a:solidFill>
            <a:srgbClr val="FFFFFF"/>
          </a:solidFill>
          <a:latin typeface="+mn-lt"/>
          <a:ea typeface="+mn-ea"/>
          <a:cs typeface="+mn-cs"/>
        </a:defRPr>
      </a:lvl2pPr>
      <a:lvl3pPr marL="228600" indent="-228600" algn="l" defTabSz="914400" rtl="0" eaLnBrk="1" latinLnBrk="0" hangingPunct="1">
        <a:lnSpc>
          <a:spcPct val="110000"/>
        </a:lnSpc>
        <a:spcBef>
          <a:spcPts val="500"/>
        </a:spcBef>
        <a:buClr>
          <a:schemeClr val="bg1"/>
        </a:buClr>
        <a:buSzPct val="75000"/>
        <a:buFont typeface="+mj-lt"/>
        <a:buAutoNum type="arabicPeriod"/>
        <a:defRPr sz="2000" kern="1200">
          <a:solidFill>
            <a:srgbClr val="FFFFFF"/>
          </a:solidFill>
          <a:latin typeface="+mn-lt"/>
          <a:ea typeface="+mn-ea"/>
          <a:cs typeface="+mn-cs"/>
        </a:defRPr>
      </a:lvl3pPr>
      <a:lvl4pPr marL="228600" indent="-228600" algn="l" defTabSz="914400" rtl="0" eaLnBrk="1" latinLnBrk="0" hangingPunct="1">
        <a:lnSpc>
          <a:spcPct val="110000"/>
        </a:lnSpc>
        <a:spcBef>
          <a:spcPts val="500"/>
        </a:spcBef>
        <a:buClr>
          <a:schemeClr val="bg1"/>
        </a:buClr>
        <a:buSzPct val="75000"/>
        <a:buFont typeface="+mj-lt"/>
        <a:buAutoNum type="arabicPeriod"/>
        <a:defRPr sz="1800" kern="1200">
          <a:solidFill>
            <a:srgbClr val="FFFFFF"/>
          </a:solidFill>
          <a:latin typeface="+mn-lt"/>
          <a:ea typeface="+mn-ea"/>
          <a:cs typeface="+mn-cs"/>
        </a:defRPr>
      </a:lvl4pPr>
      <a:lvl5pPr marL="228600" indent="-228600" algn="l" defTabSz="914400" rtl="0" eaLnBrk="1" latinLnBrk="0" hangingPunct="1">
        <a:lnSpc>
          <a:spcPct val="110000"/>
        </a:lnSpc>
        <a:spcBef>
          <a:spcPts val="500"/>
        </a:spcBef>
        <a:buClr>
          <a:schemeClr val="bg1"/>
        </a:buClr>
        <a:buSzPct val="75000"/>
        <a:buFont typeface="+mj-lt"/>
        <a:buAutoNum type="arabicPeriod"/>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F69B3-9CE8-4132-9472-DC73C7C84F9A}"/>
              </a:ext>
            </a:extLst>
          </p:cNvPr>
          <p:cNvSpPr>
            <a:spLocks noGrp="1"/>
          </p:cNvSpPr>
          <p:nvPr>
            <p:ph type="ctrTitle"/>
          </p:nvPr>
        </p:nvSpPr>
        <p:spPr>
          <a:xfrm>
            <a:off x="1524000" y="1171463"/>
            <a:ext cx="9144000" cy="1439978"/>
          </a:xfrm>
        </p:spPr>
        <p:txBody>
          <a:bodyPr>
            <a:normAutofit fontScale="90000"/>
          </a:bodyPr>
          <a:lstStyle/>
          <a:p>
            <a:pPr>
              <a:lnSpc>
                <a:spcPct val="107000"/>
              </a:lnSpc>
              <a:spcAft>
                <a:spcPts val="800"/>
              </a:spcAft>
            </a:pPr>
            <a:r>
              <a:rPr lang="en-US" sz="4800" dirty="0">
                <a:solidFill>
                  <a:schemeClr val="tx1"/>
                </a:solidFill>
                <a:latin typeface="Times New Roman" panose="02020603050405020304" pitchFamily="18" charset="0"/>
                <a:cs typeface="Times New Roman" panose="02020603050405020304" pitchFamily="18" charset="0"/>
              </a:rPr>
              <a:t>The Basis of Witch Hunts: An Analysis of Factors for Change </a:t>
            </a:r>
            <a:endParaRPr lang="en-IN" sz="4800" dirty="0">
              <a:solidFill>
                <a:schemeClr val="tx1"/>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6BAB7E7-A560-4BB2-B4CF-C18269CE546A}"/>
              </a:ext>
            </a:extLst>
          </p:cNvPr>
          <p:cNvSpPr>
            <a:spLocks noGrp="1"/>
          </p:cNvSpPr>
          <p:nvPr>
            <p:ph type="subTitle" idx="1"/>
          </p:nvPr>
        </p:nvSpPr>
        <p:spPr>
          <a:xfrm>
            <a:off x="1394603" y="2978733"/>
            <a:ext cx="10481445" cy="1955575"/>
          </a:xfrm>
        </p:spPr>
        <p:txBody>
          <a:bodyPr>
            <a:normAutofit fontScale="85000" lnSpcReduction="20000"/>
          </a:bodyPr>
          <a:lstStyle/>
          <a:p>
            <a:pPr algn="l">
              <a:lnSpc>
                <a:spcPct val="100000"/>
              </a:lnSpc>
            </a:pPr>
            <a:r>
              <a:rPr lang="en-US"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OHCHR Expert Consultation</a:t>
            </a:r>
            <a:endParaRPr lang="en-US" b="1" dirty="0">
              <a:solidFill>
                <a:schemeClr val="tx1"/>
              </a:solidFill>
              <a:latin typeface="Times New Roman" panose="02020603050405020304" pitchFamily="18" charset="0"/>
              <a:cs typeface="Times New Roman" panose="02020603050405020304" pitchFamily="18" charset="0"/>
            </a:endParaRPr>
          </a:p>
          <a:p>
            <a:pPr algn="l">
              <a:lnSpc>
                <a:spcPct val="100000"/>
              </a:lnSpc>
            </a:pPr>
            <a:r>
              <a:rPr lang="en-US"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Geneva</a:t>
            </a:r>
            <a:r>
              <a:rPr lang="en-US"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18-19 July 2022 and at International Alliance to End Witch Hunts, 27 Oct. 2022</a:t>
            </a:r>
          </a:p>
          <a:p>
            <a:pPr algn="l">
              <a:lnSpc>
                <a:spcPct val="100000"/>
              </a:lnSpc>
            </a:pPr>
            <a:endParaRPr lang="en-US" b="1" dirty="0">
              <a:solidFill>
                <a:schemeClr val="tx1"/>
              </a:solidFill>
              <a:latin typeface="Times New Roman" panose="02020603050405020304" pitchFamily="18" charset="0"/>
              <a:cs typeface="Times New Roman" panose="02020603050405020304" pitchFamily="18" charset="0"/>
            </a:endParaRPr>
          </a:p>
          <a:p>
            <a:pPr algn="l">
              <a:lnSpc>
                <a:spcPct val="100000"/>
              </a:lnSpc>
            </a:pPr>
            <a:r>
              <a:rPr lang="en-US" b="1" dirty="0">
                <a:solidFill>
                  <a:schemeClr val="tx1"/>
                </a:solidFill>
                <a:latin typeface="Times New Roman" panose="02020603050405020304" pitchFamily="18" charset="0"/>
                <a:cs typeface="Times New Roman" panose="02020603050405020304" pitchFamily="18" charset="0"/>
              </a:rPr>
              <a:t>Govind Kelkar, </a:t>
            </a:r>
            <a:r>
              <a:rPr lang="en-US" b="1" dirty="0" err="1">
                <a:solidFill>
                  <a:schemeClr val="tx1"/>
                </a:solidFill>
                <a:latin typeface="Times New Roman" panose="02020603050405020304" pitchFamily="18" charset="0"/>
                <a:cs typeface="Times New Roman" panose="02020603050405020304" pitchFamily="18" charset="0"/>
              </a:rPr>
              <a:t>GenDev</a:t>
            </a:r>
            <a:r>
              <a:rPr lang="en-US" b="1" dirty="0">
                <a:solidFill>
                  <a:schemeClr val="tx1"/>
                </a:solidFill>
                <a:latin typeface="Times New Roman" panose="02020603050405020304" pitchFamily="18" charset="0"/>
                <a:cs typeface="Times New Roman" panose="02020603050405020304" pitchFamily="18" charset="0"/>
              </a:rPr>
              <a:t> Centre for Research and Innovation, India </a:t>
            </a:r>
          </a:p>
          <a:p>
            <a:pPr algn="l">
              <a:lnSpc>
                <a:spcPct val="100000"/>
              </a:lnSpc>
            </a:pPr>
            <a:r>
              <a:rPr lang="en-US" b="1" dirty="0">
                <a:solidFill>
                  <a:schemeClr val="tx1"/>
                </a:solidFill>
                <a:latin typeface="Times New Roman" panose="02020603050405020304" pitchFamily="18" charset="0"/>
                <a:cs typeface="Times New Roman" panose="02020603050405020304" pitchFamily="18" charset="0"/>
              </a:rPr>
              <a:t>Dev Nathan, The New School for Social Research, New York, USA</a:t>
            </a:r>
          </a:p>
          <a:p>
            <a:pPr algn="l"/>
            <a:endParaRPr lang="en-IN" b="1" dirty="0">
              <a:solidFill>
                <a:schemeClr val="tx1"/>
              </a:solidFill>
            </a:endParaRPr>
          </a:p>
        </p:txBody>
      </p:sp>
      <p:sp>
        <p:nvSpPr>
          <p:cNvPr id="4" name="Slide Number Placeholder 3">
            <a:extLst>
              <a:ext uri="{FF2B5EF4-FFF2-40B4-BE49-F238E27FC236}">
                <a16:creationId xmlns:a16="http://schemas.microsoft.com/office/drawing/2014/main" id="{715DD131-6807-4F29-89B2-10B0AEB4D221}"/>
              </a:ext>
            </a:extLst>
          </p:cNvPr>
          <p:cNvSpPr>
            <a:spLocks noGrp="1"/>
          </p:cNvSpPr>
          <p:nvPr>
            <p:ph type="sldNum" sz="quarter" idx="12"/>
          </p:nvPr>
        </p:nvSpPr>
        <p:spPr/>
        <p:txBody>
          <a:bodyPr/>
          <a:lstStyle/>
          <a:p>
            <a:fld id="{11A71338-8BA2-4C79-A6C5-5A8E30081D0C}" type="slidenum">
              <a:rPr lang="en-US" smtClean="0"/>
              <a:t>1</a:t>
            </a:fld>
            <a:endParaRPr lang="en-US"/>
          </a:p>
        </p:txBody>
      </p:sp>
      <p:pic>
        <p:nvPicPr>
          <p:cNvPr id="6" name="Picture 5" descr="A picture containing text, clipart&#10;&#10;Description automatically generated">
            <a:extLst>
              <a:ext uri="{FF2B5EF4-FFF2-40B4-BE49-F238E27FC236}">
                <a16:creationId xmlns:a16="http://schemas.microsoft.com/office/drawing/2014/main" id="{1574855A-D62D-5B15-A78C-9644D5250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9872" y="5295087"/>
            <a:ext cx="2874942" cy="1394638"/>
          </a:xfrm>
          <a:prstGeom prst="rect">
            <a:avLst/>
          </a:prstGeom>
        </p:spPr>
      </p:pic>
    </p:spTree>
    <p:extLst>
      <p:ext uri="{BB962C8B-B14F-4D97-AF65-F5344CB8AC3E}">
        <p14:creationId xmlns:p14="http://schemas.microsoft.com/office/powerpoint/2010/main" val="2446834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424542" y="224287"/>
            <a:ext cx="4287328" cy="559265"/>
          </a:xfrm>
        </p:spPr>
        <p:txBody>
          <a:bodyPr>
            <a:normAutofit fontScale="90000"/>
          </a:bodyPr>
          <a:lstStyle/>
          <a:p>
            <a:r>
              <a:rPr lang="en-IN" sz="4000" dirty="0">
                <a:solidFill>
                  <a:schemeClr val="tx1"/>
                </a:solidFill>
                <a:latin typeface="Times New Roman" panose="02020603050405020304" pitchFamily="18" charset="0"/>
                <a:cs typeface="Times New Roman" panose="02020603050405020304" pitchFamily="18" charset="0"/>
              </a:rPr>
              <a:t>Legal Change Plus 2</a:t>
            </a: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24542" y="921575"/>
            <a:ext cx="11342915" cy="5768150"/>
          </a:xfrm>
        </p:spPr>
        <p:txBody>
          <a:bodyPr>
            <a:normAutofit fontScale="70000" lnSpcReduction="20000"/>
          </a:bodyPr>
          <a:lstStyle/>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It is not sufficient for me to say that my framework or analysis is culturally sensitive, I seek to align with an environment where everyone is able to develop and has agency to voice and integrity of self and resources. </a:t>
            </a:r>
          </a:p>
          <a:p>
            <a:pPr marL="0" lvl="0" indent="0" algn="just">
              <a:lnSpc>
                <a:spcPct val="107000"/>
              </a:lnSpc>
              <a:spcAft>
                <a:spcPts val="800"/>
              </a:spcAft>
              <a:buNone/>
              <a:tabLst>
                <a:tab pos="2457450" algn="l"/>
              </a:tabLst>
            </a:pPr>
            <a:r>
              <a:rPr lang="en-US" dirty="0">
                <a:solidFill>
                  <a:schemeClr val="tx1"/>
                </a:solidFill>
                <a:latin typeface="Times New Roman" panose="02020603050405020304" pitchFamily="18" charset="0"/>
                <a:cs typeface="Times New Roman" panose="02020603050405020304" pitchFamily="18" charset="0"/>
              </a:rPr>
              <a:t>W</a:t>
            </a:r>
            <a:r>
              <a:rPr lang="en-US" b="0" i="0" dirty="0">
                <a:solidFill>
                  <a:schemeClr val="tx1"/>
                </a:solidFill>
                <a:effectLst/>
                <a:latin typeface="Times New Roman" panose="02020603050405020304" pitchFamily="18" charset="0"/>
                <a:cs typeface="Times New Roman" panose="02020603050405020304" pitchFamily="18" charset="0"/>
              </a:rPr>
              <a:t>omen and marginalized people must be the primary beneficiaries of community policies and actions. That is my prism of cultural rights and cultural diversity that sees a balances relationship between humans and nature. It is equally important that knowledge of traditional healers or leaders is shared through dialogues with indigenous women and their rights are considered is recognizing the rights if indigenous communities. </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Indigenous women’s rights, dignity and wellbeing are to be maintained or restored whatever the case may be in the existing cultural systems and their sacred spaces. At a minimum, our research project is respectful of rights and voices of the people, based on a meaningful consultation with and full participation of those likely to be affected in their way of life and wellbeing. In sum, I am arguing for a human-rights based approach that includes cultural rights of equality and dignity of indigenous women and men. </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Norms related to such a belief can change.</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Importantly, attitudes towards women – the ones who are branded as witches – are beginning to change. An </a:t>
            </a:r>
            <a:r>
              <a:rPr lang="en-US" dirty="0">
                <a:solidFill>
                  <a:schemeClr val="tx1"/>
                </a:solidFill>
                <a:latin typeface="Times New Roman" panose="02020603050405020304" pitchFamily="18" charset="0"/>
                <a:cs typeface="Times New Roman" panose="02020603050405020304" pitchFamily="18" charset="0"/>
              </a:rPr>
              <a:t>indigenous</a:t>
            </a:r>
            <a:r>
              <a:rPr lang="en-US" b="0" i="0" dirty="0">
                <a:solidFill>
                  <a:schemeClr val="tx1"/>
                </a:solidFill>
                <a:effectLst/>
                <a:latin typeface="Times New Roman" panose="02020603050405020304" pitchFamily="18" charset="0"/>
                <a:cs typeface="Times New Roman" panose="02020603050405020304" pitchFamily="18" charset="0"/>
              </a:rPr>
              <a:t> woman activist from Jharkhand speaking at a national seminar on witch hunting (25 September 2015) boldly explained, “Calling women witches is a ploy to keep women dependent. This is a system to keep women in their place. This needs change, and urgent change”.</a:t>
            </a: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10</a:t>
            </a:fld>
            <a:endParaRPr lang="en-US"/>
          </a:p>
        </p:txBody>
      </p:sp>
    </p:spTree>
    <p:extLst>
      <p:ext uri="{BB962C8B-B14F-4D97-AF65-F5344CB8AC3E}">
        <p14:creationId xmlns:p14="http://schemas.microsoft.com/office/powerpoint/2010/main" val="3178258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457200" y="-33054"/>
            <a:ext cx="10722932" cy="1325563"/>
          </a:xfrm>
        </p:spPr>
        <p:txBody>
          <a:bodyPr>
            <a:normAutofit/>
          </a:bodyPr>
          <a:lstStyle/>
          <a:p>
            <a:r>
              <a:rPr lang="en-US" sz="4000" dirty="0">
                <a:solidFill>
                  <a:schemeClr val="tx1"/>
                </a:solidFill>
                <a:latin typeface="Times New Roman" panose="02020603050405020304" pitchFamily="18" charset="0"/>
                <a:cs typeface="Times New Roman" panose="02020603050405020304" pitchFamily="18" charset="0"/>
              </a:rPr>
              <a:t>What Women Say to State and Community</a:t>
            </a:r>
            <a:endParaRPr lang="en-IN" sz="40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57200" y="1121435"/>
            <a:ext cx="11342915" cy="5736566"/>
          </a:xfrm>
        </p:spPr>
        <p:txBody>
          <a:bodyPr>
            <a:normAutofit fontScale="70000" lnSpcReduction="20000"/>
          </a:bodyPr>
          <a:lstStyle/>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The need for realizing the cultural rights of everyone, and the importance of dignity and non-discrimination in community life. </a:t>
            </a:r>
          </a:p>
          <a:p>
            <a:pPr marL="0" lvl="0" indent="0" algn="just">
              <a:lnSpc>
                <a:spcPct val="107000"/>
              </a:lnSpc>
              <a:spcAft>
                <a:spcPts val="800"/>
              </a:spcAft>
              <a:buNone/>
              <a:tabLst>
                <a:tab pos="2457450" algn="l"/>
              </a:tabLst>
            </a:pPr>
            <a:r>
              <a:rPr lang="en-US" b="0" i="0" dirty="0" err="1">
                <a:solidFill>
                  <a:schemeClr val="tx1"/>
                </a:solidFill>
                <a:effectLst/>
                <a:latin typeface="Times New Roman" panose="02020603050405020304" pitchFamily="18" charset="0"/>
                <a:cs typeface="Times New Roman" panose="02020603050405020304" pitchFamily="18" charset="0"/>
              </a:rPr>
              <a:t>Chhutni</a:t>
            </a:r>
            <a:r>
              <a:rPr lang="en-US" b="0" i="0" dirty="0">
                <a:solidFill>
                  <a:schemeClr val="tx1"/>
                </a:solidFill>
                <a:effectLst/>
                <a:latin typeface="Times New Roman" panose="02020603050405020304" pitchFamily="18" charset="0"/>
                <a:cs typeface="Times New Roman" panose="02020603050405020304" pitchFamily="18" charset="0"/>
              </a:rPr>
              <a:t> Devi: “The use of culture or belief in a legal system is nonsense… what we propose is the use of concrete evidence. The perpetrators of witch hunts must show us the evidence of our engagement in witchcraft”. </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Building community awareness against the socio-cultural belief in witches. </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Setting up decentralized healthcare infrastructure with attention to the reproductive concerns of women and girls and endemic fever, malaria etc. Make it so that ojhas are no longer powerful to validate the cause of an illness. (We would like to add to this that allegations of “cholera witches” of the 1870s and 1880s were neutralized through easy access to affordable medicines for cholera in the present-day state of Chhattisgarh. There is an increased understanding among people that cholera is caused by unclean water and can be treated with oral rehydration). </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Bringing in change in primary school textbooks through stories that say witchcraft and witches do not exist. This will help the new generation grow up in an egalitarian, gender-sensitive culture. </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Build the capabilities of indigenous women and girls, with attention to human rights-respecting culture and scientific thinking, as well as new production technologies and gender-responsive egalitarian relations. </a:t>
            </a:r>
          </a:p>
          <a:p>
            <a:pPr marL="0" lvl="0" indent="0" algn="just">
              <a:lnSpc>
                <a:spcPct val="107000"/>
              </a:lnSpc>
              <a:spcAft>
                <a:spcPts val="800"/>
              </a:spcAft>
              <a:buNone/>
              <a:tabLst>
                <a:tab pos="2457450" algn="l"/>
              </a:tabLst>
            </a:pPr>
            <a:endParaRPr lang="en-US" b="0" i="0" dirty="0">
              <a:solidFill>
                <a:schemeClr val="tx1"/>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11</a:t>
            </a:fld>
            <a:endParaRPr lang="en-US"/>
          </a:p>
        </p:txBody>
      </p:sp>
    </p:spTree>
    <p:extLst>
      <p:ext uri="{BB962C8B-B14F-4D97-AF65-F5344CB8AC3E}">
        <p14:creationId xmlns:p14="http://schemas.microsoft.com/office/powerpoint/2010/main" val="2131424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457200" y="87549"/>
            <a:ext cx="11734800" cy="631028"/>
          </a:xfrm>
        </p:spPr>
        <p:txBody>
          <a:bodyPr>
            <a:normAutofit/>
          </a:bodyPr>
          <a:lstStyle/>
          <a:p>
            <a:r>
              <a:rPr lang="en-US" sz="3800" dirty="0">
                <a:solidFill>
                  <a:schemeClr val="tx1"/>
                </a:solidFill>
                <a:latin typeface="Times New Roman" panose="02020603050405020304" pitchFamily="18" charset="0"/>
                <a:cs typeface="Times New Roman" panose="02020603050405020304" pitchFamily="18" charset="0"/>
              </a:rPr>
              <a:t>Policies and Campaigns Against Belief in the Witches  </a:t>
            </a:r>
            <a:endParaRPr lang="en-IN" sz="38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57200" y="825581"/>
            <a:ext cx="11342915" cy="6139423"/>
          </a:xfrm>
        </p:spPr>
        <p:txBody>
          <a:bodyPr>
            <a:normAutofit fontScale="40000" lnSpcReduction="20000"/>
          </a:bodyPr>
          <a:lstStyle/>
          <a:p>
            <a:pPr marL="0" lvl="0" indent="0" algn="just">
              <a:lnSpc>
                <a:spcPct val="107000"/>
              </a:lnSpc>
              <a:spcAft>
                <a:spcPts val="800"/>
              </a:spcAft>
              <a:buNone/>
              <a:tabLst>
                <a:tab pos="2457450" algn="l"/>
              </a:tabLst>
            </a:pPr>
            <a:r>
              <a:rPr lang="en-US" sz="4800" b="0" i="0" dirty="0">
                <a:solidFill>
                  <a:schemeClr val="tx1"/>
                </a:solidFill>
                <a:effectLst/>
                <a:latin typeface="Times New Roman" panose="02020603050405020304" pitchFamily="18" charset="0"/>
                <a:cs typeface="Times New Roman" panose="02020603050405020304" pitchFamily="18" charset="0"/>
              </a:rPr>
              <a:t>An adequate (50 percent) representation of indigenous and rural women in local bodies like </a:t>
            </a:r>
            <a:r>
              <a:rPr lang="en-US" sz="4800" dirty="0">
                <a:solidFill>
                  <a:schemeClr val="tx1"/>
                </a:solidFill>
                <a:latin typeface="Times New Roman" panose="02020603050405020304" pitchFamily="18" charset="0"/>
                <a:cs typeface="Times New Roman" panose="02020603050405020304" pitchFamily="18" charset="0"/>
              </a:rPr>
              <a:t>village committees</a:t>
            </a:r>
            <a:r>
              <a:rPr lang="en-US" sz="4800" b="0" i="0" dirty="0">
                <a:solidFill>
                  <a:schemeClr val="tx1"/>
                </a:solidFill>
                <a:effectLst/>
                <a:latin typeface="Times New Roman" panose="02020603050405020304" pitchFamily="18" charset="0"/>
                <a:cs typeface="Times New Roman" panose="02020603050405020304" pitchFamily="18" charset="0"/>
              </a:rPr>
              <a:t>, forest management committees, Grameen banks, school teaching, health care centers, information technology centers and other salaried employment;</a:t>
            </a:r>
          </a:p>
          <a:p>
            <a:pPr marL="0" lvl="0" indent="0" algn="just">
              <a:lnSpc>
                <a:spcPct val="107000"/>
              </a:lnSpc>
              <a:spcAft>
                <a:spcPts val="800"/>
              </a:spcAft>
              <a:buNone/>
              <a:tabLst>
                <a:tab pos="2457450" algn="l"/>
              </a:tabLst>
            </a:pPr>
            <a:r>
              <a:rPr lang="en-US" sz="4800" dirty="0">
                <a:solidFill>
                  <a:schemeClr val="tx1"/>
                </a:solidFill>
                <a:latin typeface="Times New Roman" panose="02020603050405020304" pitchFamily="18" charset="0"/>
                <a:cs typeface="Times New Roman" panose="02020603050405020304" pitchFamily="18" charset="0"/>
              </a:rPr>
              <a:t>Organizing</a:t>
            </a:r>
            <a:r>
              <a:rPr lang="en-US" sz="4800" b="0" i="0" dirty="0">
                <a:solidFill>
                  <a:schemeClr val="tx1"/>
                </a:solidFill>
                <a:effectLst/>
                <a:latin typeface="Times New Roman" panose="02020603050405020304" pitchFamily="18" charset="0"/>
                <a:cs typeface="Times New Roman" panose="02020603050405020304" pitchFamily="18" charset="0"/>
              </a:rPr>
              <a:t> periodic local meetings to discuss the rurality of beliefs in witches with its interface with those working in metro cities or urban centers; the latter can be returnees, including the temporary returnees on home leave; </a:t>
            </a:r>
          </a:p>
          <a:p>
            <a:pPr marL="0" lvl="0" indent="0" algn="just">
              <a:lnSpc>
                <a:spcPct val="107000"/>
              </a:lnSpc>
              <a:spcAft>
                <a:spcPts val="800"/>
              </a:spcAft>
              <a:buNone/>
              <a:tabLst>
                <a:tab pos="2457450" algn="l"/>
              </a:tabLst>
            </a:pPr>
            <a:r>
              <a:rPr lang="en-US" sz="4800" dirty="0">
                <a:solidFill>
                  <a:schemeClr val="tx1"/>
                </a:solidFill>
                <a:latin typeface="Times New Roman" panose="02020603050405020304" pitchFamily="18" charset="0"/>
                <a:cs typeface="Times New Roman" panose="02020603050405020304" pitchFamily="18" charset="0"/>
              </a:rPr>
              <a:t>S</a:t>
            </a:r>
            <a:r>
              <a:rPr lang="en-US" sz="4800" b="0" i="0" dirty="0">
                <a:solidFill>
                  <a:schemeClr val="tx1"/>
                </a:solidFill>
                <a:effectLst/>
                <a:latin typeface="Times New Roman" panose="02020603050405020304" pitchFamily="18" charset="0"/>
                <a:cs typeface="Times New Roman" panose="02020603050405020304" pitchFamily="18" charset="0"/>
              </a:rPr>
              <a:t>ocial movements that campaign against the notion of persons acquiring evil powers; </a:t>
            </a:r>
          </a:p>
          <a:p>
            <a:pPr marL="0" lvl="0" indent="0" algn="just">
              <a:lnSpc>
                <a:spcPct val="107000"/>
              </a:lnSpc>
              <a:spcAft>
                <a:spcPts val="800"/>
              </a:spcAft>
              <a:buNone/>
              <a:tabLst>
                <a:tab pos="2457450" algn="l"/>
              </a:tabLst>
            </a:pPr>
            <a:r>
              <a:rPr lang="en-US" sz="4800" b="0" i="0" dirty="0">
                <a:solidFill>
                  <a:schemeClr val="tx1"/>
                </a:solidFill>
                <a:effectLst/>
                <a:latin typeface="Times New Roman" panose="02020603050405020304" pitchFamily="18" charset="0"/>
                <a:cs typeface="Times New Roman" panose="02020603050405020304" pitchFamily="18" charset="0"/>
              </a:rPr>
              <a:t>Organizing discussions by local, gender-responsive, women’s groups on good examples of resistance against the witch belief, of women who successfully fought against being branded/ persecuted as witche</a:t>
            </a:r>
            <a:r>
              <a:rPr lang="en-US" sz="4800" dirty="0">
                <a:solidFill>
                  <a:schemeClr val="tx1"/>
                </a:solidFill>
                <a:latin typeface="Times New Roman" panose="02020603050405020304" pitchFamily="18" charset="0"/>
                <a:cs typeface="Times New Roman" panose="02020603050405020304" pitchFamily="18" charset="0"/>
              </a:rPr>
              <a:t>s </a:t>
            </a:r>
            <a:r>
              <a:rPr lang="en-US" sz="4800" b="0" i="0" dirty="0">
                <a:solidFill>
                  <a:schemeClr val="tx1"/>
                </a:solidFill>
                <a:effectLst/>
                <a:latin typeface="Times New Roman" panose="02020603050405020304" pitchFamily="18" charset="0"/>
                <a:cs typeface="Times New Roman" panose="02020603050405020304" pitchFamily="18" charset="0"/>
              </a:rPr>
              <a:t>(</a:t>
            </a:r>
            <a:r>
              <a:rPr lang="en-US" sz="4800" b="0" i="0" dirty="0" err="1">
                <a:solidFill>
                  <a:schemeClr val="tx1"/>
                </a:solidFill>
                <a:effectLst/>
                <a:latin typeface="Times New Roman" panose="02020603050405020304" pitchFamily="18" charset="0"/>
                <a:cs typeface="Times New Roman" panose="02020603050405020304" pitchFamily="18" charset="0"/>
              </a:rPr>
              <a:t>Chutni</a:t>
            </a:r>
            <a:r>
              <a:rPr lang="en-US" sz="4800" b="0" i="0" dirty="0">
                <a:solidFill>
                  <a:schemeClr val="tx1"/>
                </a:solidFill>
                <a:effectLst/>
                <a:latin typeface="Times New Roman" panose="02020603050405020304" pitchFamily="18" charset="0"/>
                <a:cs typeface="Times New Roman" panose="02020603050405020304" pitchFamily="18" charset="0"/>
              </a:rPr>
              <a:t> Devi and Hari Bai in India).</a:t>
            </a:r>
          </a:p>
          <a:p>
            <a:pPr marL="0" indent="0">
              <a:buNone/>
            </a:pPr>
            <a:r>
              <a:rPr lang="en-IN" sz="4800" dirty="0">
                <a:solidFill>
                  <a:schemeClr val="tx1"/>
                </a:solidFill>
                <a:effectLst/>
                <a:latin typeface="Times New Roman" panose="02020603050405020304" pitchFamily="18" charset="0"/>
                <a:ea typeface="Arial Narrow" panose="020B0606020202030204" pitchFamily="34" charset="0"/>
                <a:cs typeface="Times New Roman" panose="02020603050405020304" pitchFamily="18" charset="0"/>
              </a:rPr>
              <a:t>This framework for addressing witch persecution or witch hunts must also be informed both by local and global dynamics in understanding the ways in which capitalist </a:t>
            </a:r>
            <a:r>
              <a:rPr lang="en-IN" sz="4800">
                <a:solidFill>
                  <a:schemeClr val="tx1"/>
                </a:solidFill>
                <a:effectLst/>
                <a:latin typeface="Times New Roman" panose="02020603050405020304" pitchFamily="18" charset="0"/>
                <a:ea typeface="Arial Narrow" panose="020B0606020202030204" pitchFamily="34" charset="0"/>
                <a:cs typeface="Times New Roman" panose="02020603050405020304" pitchFamily="18" charset="0"/>
              </a:rPr>
              <a:t>patriarchy is part </a:t>
            </a:r>
            <a:r>
              <a:rPr lang="en-IN" sz="4800" dirty="0">
                <a:solidFill>
                  <a:schemeClr val="tx1"/>
                </a:solidFill>
                <a:effectLst/>
                <a:latin typeface="Times New Roman" panose="02020603050405020304" pitchFamily="18" charset="0"/>
                <a:ea typeface="Arial Narrow" panose="020B0606020202030204" pitchFamily="34" charset="0"/>
                <a:cs typeface="Times New Roman" panose="02020603050405020304" pitchFamily="18" charset="0"/>
              </a:rPr>
              <a:t>of the </a:t>
            </a:r>
            <a:r>
              <a:rPr lang="en-IN" sz="4800">
                <a:solidFill>
                  <a:schemeClr val="tx1"/>
                </a:solidFill>
                <a:effectLst/>
                <a:latin typeface="Times New Roman" panose="02020603050405020304" pitchFamily="18" charset="0"/>
                <a:ea typeface="Arial Narrow" panose="020B0606020202030204" pitchFamily="34" charset="0"/>
                <a:cs typeface="Times New Roman" panose="02020603050405020304" pitchFamily="18" charset="0"/>
              </a:rPr>
              <a:t>globalised world. </a:t>
            </a:r>
            <a:endParaRPr lang="en-IN" sz="4800" dirty="0">
              <a:solidFill>
                <a:schemeClr val="tx1"/>
              </a:solidFill>
              <a:effectLst/>
              <a:latin typeface="Times New Roman" panose="02020603050405020304" pitchFamily="18" charset="0"/>
              <a:ea typeface="Arial Narrow" panose="020B0606020202030204" pitchFamily="34" charset="0"/>
              <a:cs typeface="Times New Roman" panose="02020603050405020304" pitchFamily="18" charset="0"/>
            </a:endParaRPr>
          </a:p>
          <a:p>
            <a:pPr marL="0" indent="0">
              <a:buNone/>
            </a:pPr>
            <a:r>
              <a:rPr lang="en-IN" sz="4800" dirty="0">
                <a:solidFill>
                  <a:schemeClr val="tx1"/>
                </a:solidFill>
                <a:effectLst/>
                <a:latin typeface="Times New Roman" panose="02020603050405020304" pitchFamily="18" charset="0"/>
                <a:ea typeface="Arial Narrow" panose="020B0606020202030204" pitchFamily="34" charset="0"/>
                <a:cs typeface="Times New Roman" panose="02020603050405020304" pitchFamily="18" charset="0"/>
              </a:rPr>
              <a:t>The UN Secretary-General’s Report ‘Field of Cultural Rights’ (2021) recently noted that a “refusal to respect cultural mixing or mixed cultural identities leads to many human rights violations”. </a:t>
            </a:r>
          </a:p>
          <a:p>
            <a:pPr marL="0" indent="0">
              <a:buNone/>
            </a:pPr>
            <a:r>
              <a:rPr lang="en-US" sz="4800" b="0" i="0" dirty="0">
                <a:solidFill>
                  <a:schemeClr val="tx1"/>
                </a:solidFill>
                <a:effectLst/>
                <a:latin typeface="Times New Roman" panose="02020603050405020304" pitchFamily="18" charset="0"/>
                <a:cs typeface="Times New Roman" panose="02020603050405020304" pitchFamily="18" charset="0"/>
              </a:rPr>
              <a:t>These measures are bound to create new norms of dignity and equality for rural and indigenous women. It is important to recognize that a structure of gender norms has internal dynamics of change, undermining the present patterns in gender roles. </a:t>
            </a:r>
            <a:endParaRPr lang="en-IN" sz="4800" dirty="0">
              <a:solidFill>
                <a:schemeClr val="tx1"/>
              </a:solidFill>
              <a:effectLst/>
              <a:latin typeface="Times New Roman" panose="02020603050405020304" pitchFamily="18" charset="0"/>
              <a:ea typeface="Arial Narrow" panose="020B0606020202030204" pitchFamily="34" charset="0"/>
              <a:cs typeface="Times New Roman" panose="02020603050405020304" pitchFamily="18" charset="0"/>
            </a:endParaRPr>
          </a:p>
          <a:p>
            <a:pPr marL="0" indent="0">
              <a:buNone/>
            </a:pPr>
            <a:r>
              <a:rPr lang="en-IN" sz="4800" dirty="0">
                <a:solidFill>
                  <a:schemeClr val="tx1"/>
                </a:solidFill>
                <a:effectLst/>
                <a:latin typeface="Times New Roman" panose="02020603050405020304" pitchFamily="18" charset="0"/>
                <a:ea typeface="Arial Narrow" panose="020B0606020202030204" pitchFamily="34" charset="0"/>
                <a:cs typeface="Times New Roman" panose="02020603050405020304" pitchFamily="18" charset="0"/>
              </a:rPr>
              <a:t>A society cannot progress and be part of wider society where equality and dignity of women are an integral part of the sustainable, justice-based development without rights-respecting cultural sharing.</a:t>
            </a:r>
            <a:endParaRPr lang="en-US" sz="4800" b="0" i="0" dirty="0">
              <a:solidFill>
                <a:schemeClr val="tx1"/>
              </a:solidFill>
              <a:effectLst/>
              <a:latin typeface="Times New Roman" panose="02020603050405020304" pitchFamily="18" charset="0"/>
              <a:cs typeface="Times New Roman" panose="02020603050405020304" pitchFamily="18" charset="0"/>
            </a:endParaRPr>
          </a:p>
          <a:p>
            <a:pPr marL="0" lvl="0" indent="0" algn="just">
              <a:lnSpc>
                <a:spcPct val="107000"/>
              </a:lnSpc>
              <a:spcAft>
                <a:spcPts val="800"/>
              </a:spcAft>
              <a:buNone/>
              <a:tabLst>
                <a:tab pos="2457450" algn="l"/>
              </a:tabLst>
            </a:pPr>
            <a:endParaRPr lang="en-US" b="0" i="0" dirty="0">
              <a:solidFill>
                <a:schemeClr val="tx1"/>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12</a:t>
            </a:fld>
            <a:endParaRPr lang="en-US"/>
          </a:p>
        </p:txBody>
      </p:sp>
    </p:spTree>
    <p:extLst>
      <p:ext uri="{BB962C8B-B14F-4D97-AF65-F5344CB8AC3E}">
        <p14:creationId xmlns:p14="http://schemas.microsoft.com/office/powerpoint/2010/main" val="3569968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55337-F528-4D42-B6DD-BAD9B01F4FBD}"/>
              </a:ext>
            </a:extLst>
          </p:cNvPr>
          <p:cNvSpPr>
            <a:spLocks noGrp="1"/>
          </p:cNvSpPr>
          <p:nvPr>
            <p:ph type="title"/>
          </p:nvPr>
        </p:nvSpPr>
        <p:spPr>
          <a:xfrm>
            <a:off x="2382416" y="2539158"/>
            <a:ext cx="7427167" cy="1325563"/>
          </a:xfrm>
        </p:spPr>
        <p:txBody>
          <a:bodyPr>
            <a:normAutofit/>
          </a:bodyPr>
          <a:lstStyle/>
          <a:p>
            <a:r>
              <a:rPr lang="en-US" sz="6000" dirty="0">
                <a:solidFill>
                  <a:schemeClr val="tx1"/>
                </a:solidFill>
                <a:latin typeface="Times New Roman" panose="02020603050405020304" pitchFamily="18" charset="0"/>
                <a:cs typeface="Times New Roman" panose="02020603050405020304" pitchFamily="18" charset="0"/>
              </a:rPr>
              <a:t>Thanks, and Comments</a:t>
            </a:r>
            <a:endParaRPr lang="en-IN" sz="60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FB2AC0F-54F7-43CD-BF1A-CA7C29D1127B}"/>
              </a:ext>
            </a:extLst>
          </p:cNvPr>
          <p:cNvSpPr>
            <a:spLocks noGrp="1"/>
          </p:cNvSpPr>
          <p:nvPr>
            <p:ph type="sldNum" sz="quarter" idx="12"/>
          </p:nvPr>
        </p:nvSpPr>
        <p:spPr/>
        <p:txBody>
          <a:bodyPr/>
          <a:lstStyle/>
          <a:p>
            <a:fld id="{11A71338-8BA2-4C79-A6C5-5A8E30081D0C}" type="slidenum">
              <a:rPr lang="en-US" smtClean="0"/>
              <a:t>13</a:t>
            </a:fld>
            <a:endParaRPr lang="en-US"/>
          </a:p>
        </p:txBody>
      </p:sp>
    </p:spTree>
    <p:extLst>
      <p:ext uri="{BB962C8B-B14F-4D97-AF65-F5344CB8AC3E}">
        <p14:creationId xmlns:p14="http://schemas.microsoft.com/office/powerpoint/2010/main" val="4292627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457200" y="-33054"/>
            <a:ext cx="10722932" cy="1325563"/>
          </a:xfrm>
        </p:spPr>
        <p:txBody>
          <a:bodyPr>
            <a:normAutofit/>
          </a:bodyPr>
          <a:lstStyle/>
          <a:p>
            <a:r>
              <a:rPr lang="en-US" sz="4000" b="1" dirty="0">
                <a:solidFill>
                  <a:schemeClr val="tx1"/>
                </a:solidFill>
                <a:effectLst/>
                <a:latin typeface="Times New Roman" panose="02020603050405020304" pitchFamily="18" charset="0"/>
                <a:ea typeface="Times New Roman" panose="02020603050405020304" pitchFamily="18" charset="0"/>
              </a:rPr>
              <a:t>A Pervasive Phenomenon </a:t>
            </a:r>
            <a:endParaRPr lang="en-IN" sz="4000" dirty="0">
              <a:solidFill>
                <a:schemeClr val="tx1"/>
              </a:solidFill>
            </a:endParaRP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57200" y="1393337"/>
            <a:ext cx="11342915" cy="4834935"/>
          </a:xfrm>
        </p:spPr>
        <p:txBody>
          <a:bodyPr>
            <a:normAutofit fontScale="85000" lnSpcReduction="20000"/>
          </a:bodyPr>
          <a:lstStyle/>
          <a:p>
            <a:pPr marL="342900" lvl="0" indent="-342900" algn="just">
              <a:lnSpc>
                <a:spcPct val="107000"/>
              </a:lnSpc>
              <a:spcAft>
                <a:spcPts val="800"/>
              </a:spcAft>
              <a:buFont typeface="Arial" panose="020B0604020202020204" pitchFamily="34" charset="0"/>
              <a:buChar char="●"/>
              <a:tabLst>
                <a:tab pos="2457450" algn="l"/>
              </a:tabLst>
            </a:pPr>
            <a:r>
              <a:rPr lang="en-US" dirty="0">
                <a:solidFill>
                  <a:schemeClr val="tx1"/>
                </a:solidFill>
                <a:latin typeface="Times New Roman" panose="02020603050405020304" pitchFamily="18" charset="0"/>
                <a:cs typeface="Times New Roman" panose="02020603050405020304" pitchFamily="18" charset="0"/>
              </a:rPr>
              <a:t>I was invited by the</a:t>
            </a:r>
            <a:r>
              <a:rPr lang="en-US" b="0" i="0" dirty="0">
                <a:solidFill>
                  <a:schemeClr val="tx1"/>
                </a:solidFill>
                <a:effectLst/>
                <a:latin typeface="Times New Roman" panose="02020603050405020304" pitchFamily="18" charset="0"/>
                <a:cs typeface="Times New Roman" panose="02020603050405020304" pitchFamily="18" charset="0"/>
              </a:rPr>
              <a:t> OHCHR (Office of the High Commissioner for Human Rights)  with some others to present our work on witch hunts. The OHCHR concern was “Social norms and cultural beliefs </a:t>
            </a:r>
            <a:r>
              <a:rPr lang="en-US" dirty="0">
                <a:solidFill>
                  <a:schemeClr val="tx1"/>
                </a:solidFill>
                <a:latin typeface="Times New Roman" panose="02020603050405020304" pitchFamily="18" charset="0"/>
                <a:cs typeface="Times New Roman" panose="02020603050405020304" pitchFamily="18" charset="0"/>
              </a:rPr>
              <a:t>s</a:t>
            </a:r>
            <a:r>
              <a:rPr lang="en-US" b="0" i="0" dirty="0">
                <a:solidFill>
                  <a:schemeClr val="tx1"/>
                </a:solidFill>
                <a:effectLst/>
                <a:latin typeface="Times New Roman" panose="02020603050405020304" pitchFamily="18" charset="0"/>
                <a:cs typeface="Times New Roman" panose="02020603050405020304" pitchFamily="18" charset="0"/>
              </a:rPr>
              <a:t>upporting such practices [witch hunts and ritual attacks] persist and are </a:t>
            </a:r>
            <a:r>
              <a:rPr lang="en-US" dirty="0">
                <a:solidFill>
                  <a:schemeClr val="tx1"/>
                </a:solidFill>
                <a:latin typeface="Times New Roman" panose="02020603050405020304" pitchFamily="18" charset="0"/>
                <a:cs typeface="Times New Roman" panose="02020603050405020304" pitchFamily="18" charset="0"/>
              </a:rPr>
              <a:t>at</a:t>
            </a:r>
            <a:r>
              <a:rPr lang="en-US" b="0" i="0" dirty="0">
                <a:solidFill>
                  <a:schemeClr val="tx1"/>
                </a:solidFill>
                <a:effectLst/>
                <a:latin typeface="Times New Roman" panose="02020603050405020304" pitchFamily="18" charset="0"/>
                <a:cs typeface="Times New Roman" panose="02020603050405020304" pitchFamily="18" charset="0"/>
              </a:rPr>
              <a:t> times emphasized by a community  in an attempt to preserve its cultural identity in a new environment”. </a:t>
            </a:r>
          </a:p>
          <a:p>
            <a:pPr marL="342900" lvl="0" indent="-342900" algn="just">
              <a:lnSpc>
                <a:spcPct val="107000"/>
              </a:lnSpc>
              <a:spcAft>
                <a:spcPts val="800"/>
              </a:spcAft>
              <a:buFont typeface="Arial" panose="020B0604020202020204" pitchFamily="34" charset="0"/>
              <a:buChar char="●"/>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There have been/are witch hunts across indigenous peoples in Central India with extensions into caste societies, peasant communities in other parts of Asia-Pacific and Africa, early modern Europe (CE 1400-1700). </a:t>
            </a:r>
          </a:p>
          <a:p>
            <a:pPr marL="342900" lvl="0" indent="-342900" algn="just">
              <a:lnSpc>
                <a:spcPct val="107000"/>
              </a:lnSpc>
              <a:spcAft>
                <a:spcPts val="800"/>
              </a:spcAft>
              <a:buFont typeface="Arial" panose="020B0604020202020204" pitchFamily="34" charset="0"/>
              <a:buChar char="●"/>
              <a:tabLst>
                <a:tab pos="2457450" algn="l"/>
              </a:tabLst>
            </a:pPr>
            <a:r>
              <a:rPr lang="en-US" dirty="0">
                <a:solidFill>
                  <a:schemeClr val="tx1"/>
                </a:solidFill>
                <a:latin typeface="Times New Roman" panose="02020603050405020304" pitchFamily="18" charset="0"/>
                <a:cs typeface="Times New Roman" panose="02020603050405020304" pitchFamily="18" charset="0"/>
              </a:rPr>
              <a:t>The most persecuted close to 90 percent are women in India and Africa and 80 percent in early modern Europe. </a:t>
            </a:r>
          </a:p>
          <a:p>
            <a:pPr marL="342900" lvl="0" indent="-342900" algn="just">
              <a:lnSpc>
                <a:spcPct val="107000"/>
              </a:lnSpc>
              <a:spcAft>
                <a:spcPts val="800"/>
              </a:spcAft>
              <a:buFont typeface="Arial" panose="020B0604020202020204" pitchFamily="34" charset="0"/>
              <a:buChar char="●"/>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In affected communities any women could be a witch, but only special categories of men (e.g., those who got rich and did not share; supported a woman alleged as a witch). </a:t>
            </a: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2</a:t>
            </a:fld>
            <a:endParaRPr lang="en-US"/>
          </a:p>
        </p:txBody>
      </p:sp>
    </p:spTree>
    <p:extLst>
      <p:ext uri="{BB962C8B-B14F-4D97-AF65-F5344CB8AC3E}">
        <p14:creationId xmlns:p14="http://schemas.microsoft.com/office/powerpoint/2010/main" val="3941006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457200" y="-33054"/>
            <a:ext cx="10722932" cy="1325563"/>
          </a:xfrm>
        </p:spPr>
        <p:txBody>
          <a:bodyPr>
            <a:normAutofit/>
          </a:bodyPr>
          <a:lstStyle/>
          <a:p>
            <a:r>
              <a:rPr lang="en-US" sz="4000" b="1" dirty="0">
                <a:solidFill>
                  <a:schemeClr val="tx1"/>
                </a:solidFill>
                <a:latin typeface="Times New Roman" panose="02020603050405020304" pitchFamily="18" charset="0"/>
                <a:ea typeface="Times New Roman" panose="02020603050405020304" pitchFamily="18" charset="0"/>
              </a:rPr>
              <a:t>Three Explanatory Factors</a:t>
            </a:r>
            <a:endParaRPr lang="en-IN" sz="4000" dirty="0">
              <a:solidFill>
                <a:schemeClr val="tx1"/>
              </a:solidFill>
            </a:endParaRP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57200" y="1393337"/>
            <a:ext cx="11342915" cy="4834935"/>
          </a:xfrm>
        </p:spPr>
        <p:txBody>
          <a:bodyPr>
            <a:normAutofit lnSpcReduction="10000"/>
          </a:bodyPr>
          <a:lstStyle/>
          <a:p>
            <a:pPr marL="342900" lvl="0" indent="-342900">
              <a:lnSpc>
                <a:spcPct val="107000"/>
              </a:lnSpc>
              <a:spcAft>
                <a:spcPts val="800"/>
              </a:spcAft>
              <a:buFont typeface="Arial" panose="020B0604020202020204" pitchFamily="34" charset="0"/>
              <a:buChar char="●"/>
              <a:tabLst>
                <a:tab pos="2457450" algn="l"/>
              </a:tabLst>
            </a:pPr>
            <a:r>
              <a:rPr lang="en-US" sz="2600" b="1" i="0" dirty="0">
                <a:solidFill>
                  <a:schemeClr val="tx1"/>
                </a:solidFill>
                <a:effectLst/>
                <a:latin typeface="Times New Roman" panose="02020603050405020304" pitchFamily="18" charset="0"/>
                <a:cs typeface="Times New Roman" panose="02020603050405020304" pitchFamily="18" charset="0"/>
              </a:rPr>
              <a:t>Cultural Belief: </a:t>
            </a:r>
            <a:r>
              <a:rPr lang="en-US" sz="2600" b="0" i="0" dirty="0">
                <a:solidFill>
                  <a:schemeClr val="tx1"/>
                </a:solidFill>
                <a:effectLst/>
                <a:latin typeface="Times New Roman" panose="02020603050405020304" pitchFamily="18" charset="0"/>
                <a:cs typeface="Times New Roman" panose="02020603050405020304" pitchFamily="18" charset="0"/>
              </a:rPr>
              <a:t>Realm of good and evil among humans, usually women. This is the necessary condition or background factor. Social basis of misfortune, the beliefs about the role of humans in causing misfortune (illness or economic loss) to others. </a:t>
            </a:r>
          </a:p>
          <a:p>
            <a:pPr marL="342900" lvl="0" indent="-342900">
              <a:lnSpc>
                <a:spcPct val="107000"/>
              </a:lnSpc>
              <a:spcAft>
                <a:spcPts val="800"/>
              </a:spcAft>
              <a:buFont typeface="Arial" panose="020B0604020202020204" pitchFamily="34" charset="0"/>
              <a:buChar char="●"/>
              <a:tabLst>
                <a:tab pos="2457450" algn="l"/>
              </a:tabLst>
            </a:pPr>
            <a:r>
              <a:rPr lang="en-US" sz="2600" b="1" dirty="0">
                <a:solidFill>
                  <a:schemeClr val="tx1"/>
                </a:solidFill>
                <a:latin typeface="Times New Roman" panose="02020603050405020304" pitchFamily="18" charset="0"/>
                <a:cs typeface="Times New Roman" panose="02020603050405020304" pitchFamily="18" charset="0"/>
              </a:rPr>
              <a:t>Patriarchy: </a:t>
            </a:r>
            <a:r>
              <a:rPr lang="en-US" sz="2600" dirty="0">
                <a:solidFill>
                  <a:schemeClr val="tx1"/>
                </a:solidFill>
                <a:latin typeface="Times New Roman" panose="02020603050405020304" pitchFamily="18" charset="0"/>
                <a:cs typeface="Times New Roman" panose="02020603050405020304" pitchFamily="18" charset="0"/>
              </a:rPr>
              <a:t>Patriarchy is created through nexus of ideas, customs, social norms, and behavior of men and women, resulting in creation of men’s power in knowledge/ritual knowledge, production/reproduction, sexuality, politics/decision-making. It is multidimensional. </a:t>
            </a:r>
          </a:p>
          <a:p>
            <a:pPr marL="342900" lvl="0" indent="-342900">
              <a:lnSpc>
                <a:spcPct val="107000"/>
              </a:lnSpc>
              <a:spcAft>
                <a:spcPts val="800"/>
              </a:spcAft>
              <a:buFont typeface="Arial" panose="020B0604020202020204" pitchFamily="34" charset="0"/>
              <a:buChar char="●"/>
              <a:tabLst>
                <a:tab pos="2457450" algn="l"/>
              </a:tabLst>
            </a:pPr>
            <a:r>
              <a:rPr lang="en-US" sz="2600" b="1" i="0" dirty="0">
                <a:solidFill>
                  <a:schemeClr val="tx1"/>
                </a:solidFill>
                <a:effectLst/>
                <a:latin typeface="Times New Roman" panose="02020603050405020304" pitchFamily="18" charset="0"/>
                <a:cs typeface="Times New Roman" panose="02020603050405020304" pitchFamily="18" charset="0"/>
              </a:rPr>
              <a:t>Structural Transformation: </a:t>
            </a:r>
            <a:r>
              <a:rPr lang="en-US" sz="2600" b="0" i="0" dirty="0">
                <a:solidFill>
                  <a:schemeClr val="tx1"/>
                </a:solidFill>
                <a:effectLst/>
                <a:latin typeface="Times New Roman" panose="02020603050405020304" pitchFamily="18" charset="0"/>
                <a:cs typeface="Times New Roman" panose="02020603050405020304" pitchFamily="18" charset="0"/>
              </a:rPr>
              <a:t>Major economic and other forms of transformation, e.g., from hoe to plough agriculture; subsistence to limited surpluses; capitalist economy and accumulation, conflicts of norms and gendered social systems. </a:t>
            </a: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3</a:t>
            </a:fld>
            <a:endParaRPr lang="en-US"/>
          </a:p>
        </p:txBody>
      </p:sp>
    </p:spTree>
    <p:extLst>
      <p:ext uri="{BB962C8B-B14F-4D97-AF65-F5344CB8AC3E}">
        <p14:creationId xmlns:p14="http://schemas.microsoft.com/office/powerpoint/2010/main" val="3574101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767191" y="-18826"/>
            <a:ext cx="10722932" cy="1325563"/>
          </a:xfrm>
        </p:spPr>
        <p:txBody>
          <a:bodyPr>
            <a:normAutofit/>
          </a:bodyPr>
          <a:lstStyle/>
          <a:p>
            <a:r>
              <a:rPr lang="en-US" sz="4000" b="1" dirty="0">
                <a:solidFill>
                  <a:schemeClr val="tx1"/>
                </a:solidFill>
                <a:latin typeface="Times New Roman" panose="02020603050405020304" pitchFamily="18" charset="0"/>
              </a:rPr>
              <a:t>Cultural Norms about Misfortune, not only Natural but also Social Causes </a:t>
            </a:r>
            <a:endParaRPr lang="en-IN" sz="4000" dirty="0">
              <a:solidFill>
                <a:schemeClr val="tx1"/>
              </a:solidFill>
            </a:endParaRP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57200" y="1393337"/>
            <a:ext cx="11342915" cy="4834935"/>
          </a:xfrm>
        </p:spPr>
        <p:txBody>
          <a:bodyPr>
            <a:normAutofit lnSpcReduction="10000"/>
          </a:bodyPr>
          <a:lstStyle/>
          <a:p>
            <a:pPr marL="342900" lvl="0" indent="-342900" algn="just">
              <a:lnSpc>
                <a:spcPct val="107000"/>
              </a:lnSpc>
              <a:spcAft>
                <a:spcPts val="800"/>
              </a:spcAft>
              <a:buFont typeface="Arial" panose="020B0604020202020204" pitchFamily="34" charset="0"/>
              <a:buChar char="●"/>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Women are perceived in communion with evil spirits (bongas).</a:t>
            </a:r>
          </a:p>
          <a:p>
            <a:pPr marL="342900" lvl="0" indent="-342900" algn="just">
              <a:lnSpc>
                <a:spcPct val="107000"/>
              </a:lnSpc>
              <a:spcAft>
                <a:spcPts val="800"/>
              </a:spcAft>
              <a:buFont typeface="Arial" panose="020B0604020202020204" pitchFamily="34" charset="0"/>
              <a:buChar char="●"/>
              <a:tabLst>
                <a:tab pos="2457450" algn="l"/>
              </a:tabLst>
            </a:pPr>
            <a:r>
              <a:rPr lang="en-US" dirty="0">
                <a:solidFill>
                  <a:schemeClr val="tx1"/>
                </a:solidFill>
                <a:latin typeface="Times New Roman" panose="02020603050405020304" pitchFamily="18" charset="0"/>
                <a:cs typeface="Times New Roman" panose="02020603050405020304" pitchFamily="18" charset="0"/>
              </a:rPr>
              <a:t>Men’s monopolization of higher forms of knowledge, such as those of ritual and communication with spirits and other spheres of economy, property (land &amp; housing) and political decision making. </a:t>
            </a:r>
          </a:p>
          <a:p>
            <a:pPr marL="342900" lvl="0" indent="-342900" algn="just">
              <a:lnSpc>
                <a:spcPct val="107000"/>
              </a:lnSpc>
              <a:spcAft>
                <a:spcPts val="800"/>
              </a:spcAft>
              <a:buFont typeface="Arial" panose="020B0604020202020204" pitchFamily="34" charset="0"/>
              <a:buChar char="●"/>
              <a:tabLst>
                <a:tab pos="2457450" algn="l"/>
              </a:tabLst>
            </a:pPr>
            <a:r>
              <a:rPr lang="en-US" dirty="0">
                <a:solidFill>
                  <a:schemeClr val="tx1"/>
                </a:solidFill>
                <a:latin typeface="Times New Roman" panose="02020603050405020304" pitchFamily="18" charset="0"/>
                <a:cs typeface="Times New Roman" panose="02020603050405020304" pitchFamily="18" charset="0"/>
              </a:rPr>
              <a:t>Patriarchy is multi-dimensional; men dominate household resources, economic work, sexuality, the state (political affairs), culture and violence and are placed in most social hierarchies. </a:t>
            </a:r>
          </a:p>
          <a:p>
            <a:pPr marL="342900" lvl="0" indent="-342900" algn="just">
              <a:lnSpc>
                <a:spcPct val="107000"/>
              </a:lnSpc>
              <a:spcAft>
                <a:spcPts val="800"/>
              </a:spcAft>
              <a:buFont typeface="Arial" panose="020B0604020202020204" pitchFamily="34" charset="0"/>
              <a:buChar char="●"/>
              <a:tabLst>
                <a:tab pos="2457450" algn="l"/>
              </a:tabLst>
            </a:pPr>
            <a:r>
              <a:rPr lang="en-US" dirty="0">
                <a:solidFill>
                  <a:schemeClr val="tx1"/>
                </a:solidFill>
                <a:latin typeface="Times New Roman" panose="02020603050405020304" pitchFamily="18" charset="0"/>
                <a:cs typeface="Times New Roman" panose="02020603050405020304" pitchFamily="18" charset="0"/>
              </a:rPr>
              <a:t>Women/girls are nurtured to be resilient and obedient. When they resist or question male power, they are branded as witches, tortured, killed. </a:t>
            </a:r>
          </a:p>
          <a:p>
            <a:pPr marL="342900" lvl="0" indent="-342900" algn="just">
              <a:lnSpc>
                <a:spcPct val="107000"/>
              </a:lnSpc>
              <a:spcAft>
                <a:spcPts val="800"/>
              </a:spcAft>
              <a:buFont typeface="Arial" panose="020B0604020202020204" pitchFamily="34" charset="0"/>
              <a:buChar char="●"/>
              <a:tabLst>
                <a:tab pos="2457450" algn="l"/>
              </a:tabLst>
            </a:pPr>
            <a:endParaRPr lang="en-US" b="0" i="0" dirty="0">
              <a:solidFill>
                <a:schemeClr val="tx1"/>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4</a:t>
            </a:fld>
            <a:endParaRPr lang="en-US"/>
          </a:p>
        </p:txBody>
      </p:sp>
    </p:spTree>
    <p:extLst>
      <p:ext uri="{BB962C8B-B14F-4D97-AF65-F5344CB8AC3E}">
        <p14:creationId xmlns:p14="http://schemas.microsoft.com/office/powerpoint/2010/main" val="874779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457200" y="-33054"/>
            <a:ext cx="10722932" cy="1325563"/>
          </a:xfrm>
        </p:spPr>
        <p:txBody>
          <a:bodyPr>
            <a:normAutofit/>
          </a:bodyPr>
          <a:lstStyle/>
          <a:p>
            <a:r>
              <a:rPr lang="en-US" sz="4000" dirty="0">
                <a:solidFill>
                  <a:schemeClr val="tx1"/>
                </a:solidFill>
                <a:latin typeface="Times New Roman" panose="02020603050405020304" pitchFamily="18" charset="0"/>
                <a:cs typeface="Times New Roman" panose="02020603050405020304" pitchFamily="18" charset="0"/>
              </a:rPr>
              <a:t>Factors in Witch Persecutions in India</a:t>
            </a:r>
            <a:endParaRPr lang="en-IN" sz="40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57200" y="1026543"/>
            <a:ext cx="6124755" cy="5771072"/>
          </a:xfrm>
        </p:spPr>
        <p:txBody>
          <a:bodyPr>
            <a:noAutofit/>
          </a:bodyPr>
          <a:lstStyle/>
          <a:p>
            <a:pPr marL="0" lvl="0" indent="0" algn="just">
              <a:lnSpc>
                <a:spcPct val="107000"/>
              </a:lnSpc>
              <a:spcAft>
                <a:spcPts val="800"/>
              </a:spcAft>
              <a:buNone/>
              <a:tabLst>
                <a:tab pos="2457450" algn="l"/>
              </a:tabLst>
            </a:pPr>
            <a:r>
              <a:rPr lang="en-US" sz="2100" b="1" i="0" dirty="0">
                <a:solidFill>
                  <a:schemeClr val="tx1"/>
                </a:solidFill>
                <a:effectLst/>
                <a:latin typeface="Times New Roman" panose="02020603050405020304" pitchFamily="18" charset="0"/>
                <a:cs typeface="Times New Roman" panose="02020603050405020304" pitchFamily="18" charset="0"/>
              </a:rPr>
              <a:t>Land a key factor in production; Male domain</a:t>
            </a:r>
          </a:p>
          <a:p>
            <a:pPr marL="0" lvl="0" indent="0" algn="just">
              <a:lnSpc>
                <a:spcPct val="107000"/>
              </a:lnSpc>
              <a:spcAft>
                <a:spcPts val="800"/>
              </a:spcAft>
              <a:buNone/>
              <a:tabLst>
                <a:tab pos="2457450" algn="l"/>
              </a:tabLst>
            </a:pPr>
            <a:r>
              <a:rPr lang="en-US" sz="2100" b="0" i="0" dirty="0">
                <a:solidFill>
                  <a:schemeClr val="tx1"/>
                </a:solidFill>
                <a:effectLst/>
                <a:latin typeface="Times New Roman" panose="02020603050405020304" pitchFamily="18" charset="0"/>
                <a:cs typeface="Times New Roman" panose="02020603050405020304" pitchFamily="18" charset="0"/>
              </a:rPr>
              <a:t>After the death of the widow, if there are no sons, the land will pass on to the husband’s nearest male relatives, such as the brother-in-law or nephew.</a:t>
            </a:r>
          </a:p>
          <a:p>
            <a:pPr marL="0" lvl="0" indent="0" algn="just">
              <a:lnSpc>
                <a:spcPct val="107000"/>
              </a:lnSpc>
              <a:spcAft>
                <a:spcPts val="800"/>
              </a:spcAft>
              <a:buNone/>
              <a:tabLst>
                <a:tab pos="2457450" algn="l"/>
              </a:tabLst>
            </a:pPr>
            <a:r>
              <a:rPr lang="en-US" sz="2100" b="1" i="0" dirty="0">
                <a:solidFill>
                  <a:schemeClr val="tx1"/>
                </a:solidFill>
                <a:effectLst/>
                <a:latin typeface="Times New Roman" panose="02020603050405020304" pitchFamily="18" charset="0"/>
                <a:cs typeface="Times New Roman" panose="02020603050405020304" pitchFamily="18" charset="0"/>
              </a:rPr>
              <a:t>Jealousy</a:t>
            </a:r>
          </a:p>
          <a:p>
            <a:pPr marL="0" lvl="0" indent="0" algn="just">
              <a:lnSpc>
                <a:spcPct val="107000"/>
              </a:lnSpc>
              <a:spcAft>
                <a:spcPts val="800"/>
              </a:spcAft>
              <a:buNone/>
              <a:tabLst>
                <a:tab pos="2457450" algn="l"/>
              </a:tabLst>
            </a:pPr>
            <a:r>
              <a:rPr lang="en-US" sz="2100" b="0" i="0" dirty="0">
                <a:solidFill>
                  <a:schemeClr val="tx1"/>
                </a:solidFill>
                <a:effectLst/>
                <a:latin typeface="Times New Roman" panose="02020603050405020304" pitchFamily="18" charset="0"/>
                <a:cs typeface="Times New Roman" panose="02020603050405020304" pitchFamily="18" charset="0"/>
              </a:rPr>
              <a:t>Jealousy can be related to any kind of difference, of having more food, cattle or fields, of children doing better in school or migrant daughter working in metropolitan cities like Mumbai, Bangalore, Delhi, Gurugram who sends some money home to buy consumables related to urban life.</a:t>
            </a:r>
          </a:p>
          <a:p>
            <a:pPr marL="0" lvl="0" indent="0" algn="just">
              <a:lnSpc>
                <a:spcPct val="107000"/>
              </a:lnSpc>
              <a:spcAft>
                <a:spcPts val="800"/>
              </a:spcAft>
              <a:buNone/>
              <a:tabLst>
                <a:tab pos="2457450" algn="l"/>
              </a:tabLst>
            </a:pPr>
            <a:r>
              <a:rPr lang="en-US" sz="2100" b="0" i="0" dirty="0">
                <a:solidFill>
                  <a:schemeClr val="tx1"/>
                </a:solidFill>
                <a:effectLst/>
                <a:latin typeface="Times New Roman" panose="02020603050405020304" pitchFamily="18" charset="0"/>
                <a:cs typeface="Times New Roman" panose="02020603050405020304" pitchFamily="18" charset="0"/>
              </a:rPr>
              <a:t>The greed for wealth is directly associated with the worship of Serpent (U </a:t>
            </a:r>
            <a:r>
              <a:rPr lang="en-US" sz="2100" b="0" i="0" dirty="0" err="1">
                <a:solidFill>
                  <a:schemeClr val="tx1"/>
                </a:solidFill>
                <a:effectLst/>
                <a:latin typeface="Times New Roman" panose="02020603050405020304" pitchFamily="18" charset="0"/>
                <a:cs typeface="Times New Roman" panose="02020603050405020304" pitchFamily="18" charset="0"/>
              </a:rPr>
              <a:t>Thlen</a:t>
            </a:r>
            <a:r>
              <a:rPr lang="en-US" sz="2100" b="0" i="0" dirty="0">
                <a:solidFill>
                  <a:schemeClr val="tx1"/>
                </a:solidFill>
                <a:effectLst/>
                <a:latin typeface="Times New Roman" panose="02020603050405020304" pitchFamily="18" charset="0"/>
                <a:cs typeface="Times New Roman" panose="02020603050405020304" pitchFamily="18" charset="0"/>
              </a:rPr>
              <a:t>’), who is fed on human blood. </a:t>
            </a: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5</a:t>
            </a:fld>
            <a:endParaRPr lang="en-US"/>
          </a:p>
        </p:txBody>
      </p:sp>
      <p:graphicFrame>
        <p:nvGraphicFramePr>
          <p:cNvPr id="5" name="Table 4">
            <a:extLst>
              <a:ext uri="{FF2B5EF4-FFF2-40B4-BE49-F238E27FC236}">
                <a16:creationId xmlns:a16="http://schemas.microsoft.com/office/drawing/2014/main" id="{C6FBE6C9-C013-3B29-F970-F307371DAD10}"/>
              </a:ext>
            </a:extLst>
          </p:cNvPr>
          <p:cNvGraphicFramePr>
            <a:graphicFrameLocks noGrp="1"/>
          </p:cNvGraphicFramePr>
          <p:nvPr>
            <p:extLst>
              <p:ext uri="{D42A27DB-BD31-4B8C-83A1-F6EECF244321}">
                <p14:modId xmlns:p14="http://schemas.microsoft.com/office/powerpoint/2010/main" val="1516383681"/>
              </p:ext>
            </p:extLst>
          </p:nvPr>
        </p:nvGraphicFramePr>
        <p:xfrm>
          <a:off x="6854954" y="1243761"/>
          <a:ext cx="5337046" cy="5085212"/>
        </p:xfrm>
        <a:graphic>
          <a:graphicData uri="http://schemas.openxmlformats.org/drawingml/2006/table">
            <a:tbl>
              <a:tblPr firstRow="1" firstCol="1" bandRow="1">
                <a:tableStyleId>{69012ECD-51FC-41F1-AA8D-1B2483CD663E}</a:tableStyleId>
              </a:tblPr>
              <a:tblGrid>
                <a:gridCol w="3022291">
                  <a:extLst>
                    <a:ext uri="{9D8B030D-6E8A-4147-A177-3AD203B41FA5}">
                      <a16:colId xmlns:a16="http://schemas.microsoft.com/office/drawing/2014/main" val="3458147416"/>
                    </a:ext>
                  </a:extLst>
                </a:gridCol>
                <a:gridCol w="2314755">
                  <a:extLst>
                    <a:ext uri="{9D8B030D-6E8A-4147-A177-3AD203B41FA5}">
                      <a16:colId xmlns:a16="http://schemas.microsoft.com/office/drawing/2014/main" val="4228220444"/>
                    </a:ext>
                  </a:extLst>
                </a:gridCol>
              </a:tblGrid>
              <a:tr h="715059">
                <a:tc>
                  <a:txBody>
                    <a:bodyPr/>
                    <a:lstStyle/>
                    <a:p>
                      <a:pPr>
                        <a:lnSpc>
                          <a:spcPct val="107000"/>
                        </a:lnSpc>
                        <a:spcAft>
                          <a:spcPts val="800"/>
                        </a:spcAft>
                      </a:pPr>
                      <a:r>
                        <a:rPr lang="en-GB" sz="2400" dirty="0">
                          <a:effectLst/>
                        </a:rPr>
                        <a:t>Factors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50000"/>
                      </a:schemeClr>
                    </a:solidFill>
                  </a:tcPr>
                </a:tc>
                <a:tc>
                  <a:txBody>
                    <a:bodyPr/>
                    <a:lstStyle/>
                    <a:p>
                      <a:pPr algn="ctr">
                        <a:lnSpc>
                          <a:spcPct val="107000"/>
                        </a:lnSpc>
                        <a:spcAft>
                          <a:spcPts val="800"/>
                        </a:spcAft>
                      </a:pPr>
                      <a:r>
                        <a:rPr lang="en-GB" sz="2400" dirty="0">
                          <a:effectLst/>
                        </a:rPr>
                        <a:t>Number of Charges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50000"/>
                      </a:schemeClr>
                    </a:solidFill>
                  </a:tcPr>
                </a:tc>
                <a:extLst>
                  <a:ext uri="{0D108BD9-81ED-4DB2-BD59-A6C34878D82A}">
                    <a16:rowId xmlns:a16="http://schemas.microsoft.com/office/drawing/2014/main" val="248292636"/>
                  </a:ext>
                </a:extLst>
              </a:tr>
              <a:tr h="572416">
                <a:tc>
                  <a:txBody>
                    <a:bodyPr/>
                    <a:lstStyle/>
                    <a:p>
                      <a:pPr>
                        <a:lnSpc>
                          <a:spcPct val="107000"/>
                        </a:lnSpc>
                        <a:spcAft>
                          <a:spcPts val="800"/>
                        </a:spcAft>
                      </a:pPr>
                      <a:r>
                        <a:rPr lang="en-GB" sz="1600" dirty="0">
                          <a:effectLst/>
                        </a:rPr>
                        <a:t>Land</a:t>
                      </a:r>
                    </a:p>
                    <a:p>
                      <a:pPr>
                        <a:lnSpc>
                          <a:spcPct val="10700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600" b="1" dirty="0">
                          <a:effectLst/>
                        </a:rPr>
                        <a:t>16</a:t>
                      </a:r>
                      <a:endParaRPr lang="en-IN"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5550785"/>
                  </a:ext>
                </a:extLst>
              </a:tr>
              <a:tr h="572416">
                <a:tc>
                  <a:txBody>
                    <a:bodyPr/>
                    <a:lstStyle/>
                    <a:p>
                      <a:pPr>
                        <a:lnSpc>
                          <a:spcPct val="107000"/>
                        </a:lnSpc>
                        <a:spcAft>
                          <a:spcPts val="800"/>
                        </a:spcAft>
                      </a:pPr>
                      <a:r>
                        <a:rPr lang="en-GB" sz="1600" dirty="0">
                          <a:effectLst/>
                        </a:rPr>
                        <a:t>Jealousy</a:t>
                      </a:r>
                    </a:p>
                    <a:p>
                      <a:pPr>
                        <a:lnSpc>
                          <a:spcPct val="10700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600" b="1" dirty="0">
                          <a:effectLst/>
                        </a:rPr>
                        <a:t>10</a:t>
                      </a:r>
                      <a:endParaRPr lang="en-IN"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0785619"/>
                  </a:ext>
                </a:extLst>
              </a:tr>
              <a:tr h="572416">
                <a:tc>
                  <a:txBody>
                    <a:bodyPr/>
                    <a:lstStyle/>
                    <a:p>
                      <a:pPr>
                        <a:lnSpc>
                          <a:spcPct val="107000"/>
                        </a:lnSpc>
                        <a:spcAft>
                          <a:spcPts val="800"/>
                        </a:spcAft>
                      </a:pPr>
                      <a:r>
                        <a:rPr lang="en-GB" sz="1600" dirty="0">
                          <a:effectLst/>
                        </a:rPr>
                        <a:t>Causing illness</a:t>
                      </a:r>
                    </a:p>
                    <a:p>
                      <a:pPr>
                        <a:lnSpc>
                          <a:spcPct val="10700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600" b="1" dirty="0">
                          <a:effectLst/>
                        </a:rPr>
                        <a:t>41</a:t>
                      </a:r>
                      <a:endParaRPr lang="en-IN"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3807624"/>
                  </a:ext>
                </a:extLst>
              </a:tr>
              <a:tr h="816531">
                <a:tc>
                  <a:txBody>
                    <a:bodyPr/>
                    <a:lstStyle/>
                    <a:p>
                      <a:pPr>
                        <a:lnSpc>
                          <a:spcPct val="107000"/>
                        </a:lnSpc>
                        <a:spcAft>
                          <a:spcPts val="800"/>
                        </a:spcAft>
                      </a:pPr>
                      <a:r>
                        <a:rPr lang="en-GB" sz="1600" dirty="0">
                          <a:effectLst/>
                        </a:rPr>
                        <a:t>Unconventional ritual practices</a:t>
                      </a:r>
                    </a:p>
                    <a:p>
                      <a:pPr>
                        <a:lnSpc>
                          <a:spcPct val="10700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600" b="1" dirty="0">
                          <a:effectLst/>
                        </a:rPr>
                        <a:t>17</a:t>
                      </a:r>
                      <a:endParaRPr lang="en-IN"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6365055"/>
                  </a:ext>
                </a:extLst>
              </a:tr>
              <a:tr h="572416">
                <a:tc>
                  <a:txBody>
                    <a:bodyPr/>
                    <a:lstStyle/>
                    <a:p>
                      <a:pPr>
                        <a:lnSpc>
                          <a:spcPct val="107000"/>
                        </a:lnSpc>
                        <a:spcAft>
                          <a:spcPts val="800"/>
                        </a:spcAft>
                      </a:pPr>
                      <a:r>
                        <a:rPr lang="en-GB" sz="1600" dirty="0">
                          <a:effectLst/>
                        </a:rPr>
                        <a:t>Strangers in the village</a:t>
                      </a:r>
                    </a:p>
                    <a:p>
                      <a:pPr>
                        <a:lnSpc>
                          <a:spcPct val="10700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600" b="1" dirty="0">
                          <a:effectLst/>
                        </a:rPr>
                        <a:t>12</a:t>
                      </a:r>
                      <a:endParaRPr lang="en-IN"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51563935"/>
                  </a:ext>
                </a:extLst>
              </a:tr>
              <a:tr h="572416">
                <a:tc>
                  <a:txBody>
                    <a:bodyPr/>
                    <a:lstStyle/>
                    <a:p>
                      <a:pPr>
                        <a:lnSpc>
                          <a:spcPct val="107000"/>
                        </a:lnSpc>
                        <a:spcAft>
                          <a:spcPts val="800"/>
                        </a:spcAft>
                      </a:pPr>
                      <a:r>
                        <a:rPr lang="en-GB" sz="1600" dirty="0">
                          <a:effectLst/>
                        </a:rPr>
                        <a:t>Agency &amp; assertion of rights</a:t>
                      </a:r>
                    </a:p>
                    <a:p>
                      <a:pPr>
                        <a:lnSpc>
                          <a:spcPct val="10700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600" b="1" dirty="0">
                          <a:effectLst/>
                        </a:rPr>
                        <a:t>06</a:t>
                      </a:r>
                      <a:endParaRPr lang="en-IN"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394124"/>
                  </a:ext>
                </a:extLst>
              </a:tr>
              <a:tr h="389067">
                <a:tc>
                  <a:txBody>
                    <a:bodyPr/>
                    <a:lstStyle/>
                    <a:p>
                      <a:pPr>
                        <a:lnSpc>
                          <a:spcPct val="107000"/>
                        </a:lnSpc>
                        <a:spcAft>
                          <a:spcPts val="800"/>
                        </a:spcAft>
                      </a:pPr>
                      <a:r>
                        <a:rPr lang="en-GB" sz="1600" dirty="0">
                          <a:effectLst/>
                        </a:rPr>
                        <a:t>Total</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1600" b="1" dirty="0">
                          <a:effectLst/>
                        </a:rPr>
                        <a:t>102</a:t>
                      </a:r>
                      <a:endParaRPr lang="en-IN"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689489"/>
                  </a:ext>
                </a:extLst>
              </a:tr>
            </a:tbl>
          </a:graphicData>
        </a:graphic>
      </p:graphicFrame>
    </p:spTree>
    <p:extLst>
      <p:ext uri="{BB962C8B-B14F-4D97-AF65-F5344CB8AC3E}">
        <p14:creationId xmlns:p14="http://schemas.microsoft.com/office/powerpoint/2010/main" val="1688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2033081" y="0"/>
            <a:ext cx="10722932" cy="772356"/>
          </a:xfrm>
        </p:spPr>
        <p:txBody>
          <a:bodyPr>
            <a:normAutofit/>
          </a:bodyPr>
          <a:lstStyle/>
          <a:p>
            <a:r>
              <a:rPr lang="en-US" sz="3500" dirty="0">
                <a:solidFill>
                  <a:schemeClr val="tx1"/>
                </a:solidFill>
                <a:latin typeface="Times New Roman" panose="02020603050405020304" pitchFamily="18" charset="0"/>
                <a:cs typeface="Times New Roman" panose="02020603050405020304" pitchFamily="18" charset="0"/>
              </a:rPr>
              <a:t>Factors in Witch Persecutions in India</a:t>
            </a:r>
            <a:endParaRPr lang="en-IN" sz="3500" dirty="0">
              <a:solidFill>
                <a:schemeClr val="tx1"/>
              </a:solidFill>
            </a:endParaRP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24542" y="772356"/>
            <a:ext cx="11342915" cy="6274340"/>
          </a:xfrm>
        </p:spPr>
        <p:txBody>
          <a:bodyPr>
            <a:normAutofit fontScale="47500" lnSpcReduction="20000"/>
          </a:bodyPr>
          <a:lstStyle/>
          <a:p>
            <a:pPr marL="0" lvl="0" indent="0" algn="just">
              <a:lnSpc>
                <a:spcPct val="107000"/>
              </a:lnSpc>
              <a:spcAft>
                <a:spcPts val="800"/>
              </a:spcAft>
              <a:buNone/>
              <a:tabLst>
                <a:tab pos="2457450" algn="l"/>
              </a:tabLst>
            </a:pPr>
            <a:r>
              <a:rPr lang="en-US" sz="4000" b="1" i="0" dirty="0">
                <a:solidFill>
                  <a:schemeClr val="tx1"/>
                </a:solidFill>
                <a:effectLst/>
                <a:latin typeface="Times New Roman" panose="02020603050405020304" pitchFamily="18" charset="0"/>
                <a:cs typeface="Times New Roman" panose="02020603050405020304" pitchFamily="18" charset="0"/>
              </a:rPr>
              <a:t>Causing Illness</a:t>
            </a:r>
          </a:p>
          <a:p>
            <a:pPr marL="0" lvl="0" indent="0" algn="just">
              <a:lnSpc>
                <a:spcPct val="107000"/>
              </a:lnSpc>
              <a:spcAft>
                <a:spcPts val="800"/>
              </a:spcAft>
              <a:buNone/>
              <a:tabLst>
                <a:tab pos="2457450" algn="l"/>
              </a:tabLst>
            </a:pPr>
            <a:r>
              <a:rPr lang="en-US" sz="4000" b="0" i="0" dirty="0">
                <a:solidFill>
                  <a:schemeClr val="tx1"/>
                </a:solidFill>
                <a:effectLst/>
                <a:latin typeface="Times New Roman" panose="02020603050405020304" pitchFamily="18" charset="0"/>
                <a:cs typeface="Times New Roman" panose="02020603050405020304" pitchFamily="18" charset="0"/>
              </a:rPr>
              <a:t>In the absence of an adequate health care system, the default social understanding of illness is as caused by an evil intention or mischief of witch. The affected family or individual consults the ojha (witch finder), and he is likely to identify an elderly, unsupported woman who has used her witchcraft power to cause such illness or death.</a:t>
            </a:r>
          </a:p>
          <a:p>
            <a:pPr marL="0" lvl="0" indent="0" algn="just">
              <a:lnSpc>
                <a:spcPct val="120000"/>
              </a:lnSpc>
              <a:spcAft>
                <a:spcPts val="800"/>
              </a:spcAft>
              <a:buNone/>
              <a:tabLst>
                <a:tab pos="2457450" algn="l"/>
              </a:tabLst>
            </a:pPr>
            <a:r>
              <a:rPr lang="en-US" sz="4000" b="1" i="0" dirty="0">
                <a:solidFill>
                  <a:schemeClr val="tx1"/>
                </a:solidFill>
                <a:effectLst/>
                <a:latin typeface="Times New Roman" panose="02020603050405020304" pitchFamily="18" charset="0"/>
                <a:cs typeface="Times New Roman" panose="02020603050405020304" pitchFamily="18" charset="0"/>
              </a:rPr>
              <a:t>Unconventional Ritual Practices</a:t>
            </a:r>
          </a:p>
          <a:p>
            <a:pPr marL="0" lvl="0" indent="0" algn="just">
              <a:lnSpc>
                <a:spcPct val="120000"/>
              </a:lnSpc>
              <a:spcAft>
                <a:spcPts val="800"/>
              </a:spcAft>
              <a:buNone/>
              <a:tabLst>
                <a:tab pos="2457450" algn="l"/>
              </a:tabLst>
            </a:pPr>
            <a:r>
              <a:rPr lang="en-US" sz="4000" b="0" i="0" dirty="0">
                <a:solidFill>
                  <a:schemeClr val="tx1"/>
                </a:solidFill>
                <a:effectLst/>
                <a:latin typeface="Times New Roman" panose="02020603050405020304" pitchFamily="18" charset="0"/>
                <a:cs typeface="Times New Roman" panose="02020603050405020304" pitchFamily="18" charset="0"/>
              </a:rPr>
              <a:t>A woman who is observed openly praying can often be suspected of praying to the clan spirits for special powers. This is then used to secure good fortune to herself or the family.</a:t>
            </a:r>
          </a:p>
          <a:p>
            <a:pPr marL="0" lvl="0" indent="0" algn="just">
              <a:lnSpc>
                <a:spcPct val="107000"/>
              </a:lnSpc>
              <a:spcAft>
                <a:spcPts val="800"/>
              </a:spcAft>
              <a:buNone/>
              <a:tabLst>
                <a:tab pos="2457450" algn="l"/>
              </a:tabLst>
            </a:pPr>
            <a:r>
              <a:rPr lang="en-US" sz="4000" b="1" i="0" dirty="0">
                <a:solidFill>
                  <a:schemeClr val="tx1"/>
                </a:solidFill>
                <a:effectLst/>
                <a:latin typeface="Times New Roman" panose="02020603050405020304" pitchFamily="18" charset="0"/>
                <a:cs typeface="Times New Roman" panose="02020603050405020304" pitchFamily="18" charset="0"/>
              </a:rPr>
              <a:t>The Idea of Difference: Strangers in the Village</a:t>
            </a:r>
          </a:p>
          <a:p>
            <a:pPr marL="0" lvl="0" indent="0" algn="just">
              <a:lnSpc>
                <a:spcPct val="107000"/>
              </a:lnSpc>
              <a:spcAft>
                <a:spcPts val="800"/>
              </a:spcAft>
              <a:buNone/>
              <a:tabLst>
                <a:tab pos="2457450" algn="l"/>
              </a:tabLst>
            </a:pPr>
            <a:r>
              <a:rPr lang="en-US" sz="4000" b="0" i="0" dirty="0">
                <a:solidFill>
                  <a:schemeClr val="tx1"/>
                </a:solidFill>
                <a:effectLst/>
                <a:latin typeface="Times New Roman" panose="02020603050405020304" pitchFamily="18" charset="0"/>
                <a:cs typeface="Times New Roman" panose="02020603050405020304" pitchFamily="18" charset="0"/>
              </a:rPr>
              <a:t>The recent market-based economic changes, reinforced by patriarchal socio-political systems have transformed the earlier village-based morality, leading to a breakdown of traditional norms and reactions to a breakdown of norms. In the case of Meghalaya, for example, we came across several cases where a person from outside the village, if seen visiting the village, was attacked for his potential witchcraft activities. </a:t>
            </a:r>
          </a:p>
          <a:p>
            <a:pPr marL="0" lvl="0" indent="0" algn="just">
              <a:lnSpc>
                <a:spcPct val="107000"/>
              </a:lnSpc>
              <a:spcAft>
                <a:spcPts val="800"/>
              </a:spcAft>
              <a:buNone/>
              <a:tabLst>
                <a:tab pos="2457450" algn="l"/>
              </a:tabLst>
            </a:pPr>
            <a:r>
              <a:rPr lang="en-US" sz="4000" b="1" i="0" dirty="0">
                <a:solidFill>
                  <a:schemeClr val="tx1"/>
                </a:solidFill>
                <a:effectLst/>
                <a:latin typeface="Times New Roman" panose="02020603050405020304" pitchFamily="18" charset="0"/>
                <a:cs typeface="Times New Roman" panose="02020603050405020304" pitchFamily="18" charset="0"/>
              </a:rPr>
              <a:t>Women’s Agency/ Assertion of Rights</a:t>
            </a:r>
          </a:p>
          <a:p>
            <a:pPr marL="0" lvl="0" indent="0" algn="just">
              <a:lnSpc>
                <a:spcPct val="107000"/>
              </a:lnSpc>
              <a:spcAft>
                <a:spcPts val="800"/>
              </a:spcAft>
              <a:buNone/>
              <a:tabLst>
                <a:tab pos="2457450" algn="l"/>
              </a:tabLst>
            </a:pPr>
            <a:r>
              <a:rPr lang="en-US" sz="4000" b="0" i="0" dirty="0">
                <a:solidFill>
                  <a:schemeClr val="tx1"/>
                </a:solidFill>
                <a:effectLst/>
                <a:latin typeface="Times New Roman" panose="02020603050405020304" pitchFamily="18" charset="0"/>
                <a:cs typeface="Times New Roman" panose="02020603050405020304" pitchFamily="18" charset="0"/>
              </a:rPr>
              <a:t>In our case studies there were 6 out of 102 cases in which women were persecuted for being independent and /or assertive.</a:t>
            </a:r>
          </a:p>
          <a:p>
            <a:pPr marL="342900" lvl="0" indent="-342900" algn="just">
              <a:lnSpc>
                <a:spcPct val="107000"/>
              </a:lnSpc>
              <a:spcAft>
                <a:spcPts val="800"/>
              </a:spcAft>
              <a:buFont typeface="Arial" panose="020B0604020202020204" pitchFamily="34" charset="0"/>
              <a:buChar char="●"/>
              <a:tabLst>
                <a:tab pos="2457450" algn="l"/>
              </a:tabLst>
            </a:pPr>
            <a:endParaRPr lang="en-US" b="0" i="0" dirty="0">
              <a:solidFill>
                <a:schemeClr val="tx1"/>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6</a:t>
            </a:fld>
            <a:endParaRPr lang="en-US"/>
          </a:p>
        </p:txBody>
      </p:sp>
    </p:spTree>
    <p:extLst>
      <p:ext uri="{BB962C8B-B14F-4D97-AF65-F5344CB8AC3E}">
        <p14:creationId xmlns:p14="http://schemas.microsoft.com/office/powerpoint/2010/main" val="4138840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1104181" y="67774"/>
            <a:ext cx="10722932" cy="1325563"/>
          </a:xfrm>
        </p:spPr>
        <p:txBody>
          <a:bodyPr>
            <a:normAutofit/>
          </a:bodyPr>
          <a:lstStyle/>
          <a:p>
            <a:r>
              <a:rPr lang="en-US" sz="4000" dirty="0">
                <a:solidFill>
                  <a:schemeClr val="tx1"/>
                </a:solidFill>
                <a:latin typeface="Times New Roman" panose="02020603050405020304" pitchFamily="18" charset="0"/>
                <a:cs typeface="Times New Roman" panose="02020603050405020304" pitchFamily="18" charset="0"/>
              </a:rPr>
              <a:t>Three Questions </a:t>
            </a:r>
            <a:endParaRPr lang="en-IN" sz="40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1104181" y="1393337"/>
            <a:ext cx="9592574" cy="4834935"/>
          </a:xfrm>
        </p:spPr>
        <p:txBody>
          <a:bodyPr>
            <a:normAutofit lnSpcReduction="10000"/>
          </a:bodyPr>
          <a:lstStyle/>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We have raised three questions </a:t>
            </a:r>
            <a:r>
              <a:rPr lang="en-US" dirty="0">
                <a:solidFill>
                  <a:schemeClr val="tx1"/>
                </a:solidFill>
                <a:latin typeface="Times New Roman" panose="02020603050405020304" pitchFamily="18" charset="0"/>
                <a:cs typeface="Times New Roman" panose="02020603050405020304" pitchFamily="18" charset="0"/>
              </a:rPr>
              <a:t>to bring about</a:t>
            </a:r>
            <a:r>
              <a:rPr lang="en-US" b="0" i="0" dirty="0">
                <a:solidFill>
                  <a:schemeClr val="tx1"/>
                </a:solidFill>
                <a:effectLst/>
                <a:latin typeface="Times New Roman" panose="02020603050405020304" pitchFamily="18" charset="0"/>
                <a:cs typeface="Times New Roman" panose="02020603050405020304" pitchFamily="18" charset="0"/>
              </a:rPr>
              <a:t> the decline or eventual end of witch persecution: </a:t>
            </a:r>
          </a:p>
          <a:p>
            <a:pPr marL="457200" lvl="0" indent="-457200" algn="just">
              <a:lnSpc>
                <a:spcPct val="107000"/>
              </a:lnSpc>
              <a:spcAft>
                <a:spcPts val="800"/>
              </a:spcAft>
              <a:buFont typeface="Arial" panose="020B0604020202020204" pitchFamily="34" charset="0"/>
              <a:buChar char="•"/>
              <a:tabLst>
                <a:tab pos="2457450" algn="l"/>
              </a:tabLst>
            </a:pPr>
            <a:r>
              <a:rPr lang="en-US" dirty="0">
                <a:solidFill>
                  <a:schemeClr val="tx1"/>
                </a:solidFill>
                <a:latin typeface="Times New Roman" panose="02020603050405020304" pitchFamily="18" charset="0"/>
                <a:cs typeface="Times New Roman" panose="02020603050405020304" pitchFamily="18" charset="0"/>
              </a:rPr>
              <a:t>C</a:t>
            </a:r>
            <a:r>
              <a:rPr lang="en-US" b="0" i="0" dirty="0">
                <a:solidFill>
                  <a:schemeClr val="tx1"/>
                </a:solidFill>
                <a:effectLst/>
                <a:latin typeface="Times New Roman" panose="02020603050405020304" pitchFamily="18" charset="0"/>
                <a:cs typeface="Times New Roman" panose="02020603050405020304" pitchFamily="18" charset="0"/>
              </a:rPr>
              <a:t>hange in patriarchal mindsets and attitudes towards witch persecution;</a:t>
            </a:r>
          </a:p>
          <a:p>
            <a:pPr marL="457200" lvl="0" indent="-457200" algn="just">
              <a:lnSpc>
                <a:spcPct val="107000"/>
              </a:lnSpc>
              <a:spcAft>
                <a:spcPts val="800"/>
              </a:spcAft>
              <a:buFont typeface="Arial" panose="020B0604020202020204" pitchFamily="34" charset="0"/>
              <a:buChar char="•"/>
              <a:tabLst>
                <a:tab pos="2457450" algn="l"/>
              </a:tabLst>
            </a:pPr>
            <a:r>
              <a:rPr lang="en-US" dirty="0">
                <a:solidFill>
                  <a:schemeClr val="tx1"/>
                </a:solidFill>
                <a:latin typeface="Times New Roman" panose="02020603050405020304" pitchFamily="18" charset="0"/>
                <a:cs typeface="Times New Roman" panose="02020603050405020304" pitchFamily="18" charset="0"/>
              </a:rPr>
              <a:t>E</a:t>
            </a:r>
            <a:r>
              <a:rPr lang="en-US" b="0" i="0" dirty="0">
                <a:solidFill>
                  <a:schemeClr val="tx1"/>
                </a:solidFill>
                <a:effectLst/>
                <a:latin typeface="Times New Roman" panose="02020603050405020304" pitchFamily="18" charset="0"/>
                <a:cs typeface="Times New Roman" panose="02020603050405020304" pitchFamily="18" charset="0"/>
              </a:rPr>
              <a:t>ffective state mechanisms against torture and killing of persecuted women; and</a:t>
            </a:r>
          </a:p>
          <a:p>
            <a:pPr marL="457200" lvl="0" indent="-457200" algn="just">
              <a:lnSpc>
                <a:spcPct val="107000"/>
              </a:lnSpc>
              <a:spcAft>
                <a:spcPts val="800"/>
              </a:spcAft>
              <a:buFont typeface="Arial" panose="020B0604020202020204" pitchFamily="34" charset="0"/>
              <a:buChar char="•"/>
              <a:tabLst>
                <a:tab pos="2457450" algn="l"/>
              </a:tabLst>
            </a:pPr>
            <a:r>
              <a:rPr lang="en-US" dirty="0">
                <a:solidFill>
                  <a:schemeClr val="tx1"/>
                </a:solidFill>
                <a:latin typeface="Times New Roman" panose="02020603050405020304" pitchFamily="18" charset="0"/>
                <a:cs typeface="Times New Roman" panose="02020603050405020304" pitchFamily="18" charset="0"/>
              </a:rPr>
              <a:t>D</a:t>
            </a:r>
            <a:r>
              <a:rPr lang="en-US" b="0" i="0" dirty="0">
                <a:solidFill>
                  <a:schemeClr val="tx1"/>
                </a:solidFill>
                <a:effectLst/>
                <a:latin typeface="Times New Roman" panose="02020603050405020304" pitchFamily="18" charset="0"/>
                <a:cs typeface="Times New Roman" panose="02020603050405020304" pitchFamily="18" charset="0"/>
              </a:rPr>
              <a:t>emand for concrete evidence with community support to dismantle the authority and power of ojhas, </a:t>
            </a:r>
            <a:r>
              <a:rPr lang="en-US" b="0" i="0" dirty="0" err="1">
                <a:solidFill>
                  <a:schemeClr val="tx1"/>
                </a:solidFill>
                <a:effectLst/>
                <a:latin typeface="Times New Roman" panose="02020603050405020304" pitchFamily="18" charset="0"/>
                <a:cs typeface="Times New Roman" panose="02020603050405020304" pitchFamily="18" charset="0"/>
              </a:rPr>
              <a:t>badwas</a:t>
            </a:r>
            <a:r>
              <a:rPr lang="en-US" b="0" i="0" dirty="0">
                <a:solidFill>
                  <a:schemeClr val="tx1"/>
                </a:solidFill>
                <a:effectLst/>
                <a:latin typeface="Times New Roman" panose="02020603050405020304" pitchFamily="18" charset="0"/>
                <a:cs typeface="Times New Roman" panose="02020603050405020304" pitchFamily="18" charset="0"/>
              </a:rPr>
              <a:t>, (witch finders) and the like.</a:t>
            </a:r>
          </a:p>
          <a:p>
            <a:pPr marL="0" lvl="0" indent="0" algn="just">
              <a:lnSpc>
                <a:spcPct val="107000"/>
              </a:lnSpc>
              <a:spcAft>
                <a:spcPts val="800"/>
              </a:spcAft>
              <a:buNone/>
              <a:tabLst>
                <a:tab pos="2457450" algn="l"/>
              </a:tabLst>
            </a:pPr>
            <a:endParaRPr lang="en-US" b="0" i="0" dirty="0">
              <a:solidFill>
                <a:schemeClr val="tx1"/>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7</a:t>
            </a:fld>
            <a:endParaRPr lang="en-US"/>
          </a:p>
        </p:txBody>
      </p:sp>
    </p:spTree>
    <p:extLst>
      <p:ext uri="{BB962C8B-B14F-4D97-AF65-F5344CB8AC3E}">
        <p14:creationId xmlns:p14="http://schemas.microsoft.com/office/powerpoint/2010/main" val="3531988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457200" y="-33054"/>
            <a:ext cx="10722932" cy="1325563"/>
          </a:xfrm>
        </p:spPr>
        <p:txBody>
          <a:bodyPr>
            <a:normAutofit/>
          </a:bodyPr>
          <a:lstStyle/>
          <a:p>
            <a:r>
              <a:rPr lang="en-US" sz="4000" dirty="0">
                <a:solidFill>
                  <a:schemeClr val="tx1"/>
                </a:solidFill>
                <a:latin typeface="Times New Roman" panose="02020603050405020304" pitchFamily="18" charset="0"/>
                <a:cs typeface="Times New Roman" panose="02020603050405020304" pitchFamily="18" charset="0"/>
              </a:rPr>
              <a:t>Changes as a Result of Laws</a:t>
            </a:r>
            <a:endParaRPr lang="en-IN" sz="40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57200" y="1393337"/>
            <a:ext cx="11342915" cy="4834935"/>
          </a:xfrm>
        </p:spPr>
        <p:txBody>
          <a:bodyPr>
            <a:normAutofit fontScale="92500" lnSpcReduction="10000"/>
          </a:bodyPr>
          <a:lstStyle/>
          <a:p>
            <a:pPr marL="0" lvl="0" indent="0" algn="just">
              <a:lnSpc>
                <a:spcPct val="107000"/>
              </a:lnSpc>
              <a:spcAft>
                <a:spcPts val="800"/>
              </a:spcAft>
              <a:buNone/>
              <a:tabLst>
                <a:tab pos="2457450" algn="l"/>
              </a:tabLst>
            </a:pPr>
            <a:r>
              <a:rPr lang="en-US" dirty="0">
                <a:solidFill>
                  <a:schemeClr val="tx1"/>
                </a:solidFill>
                <a:latin typeface="Times New Roman" panose="02020603050405020304" pitchFamily="18" charset="0"/>
                <a:cs typeface="Times New Roman" panose="02020603050405020304" pitchFamily="18" charset="0"/>
              </a:rPr>
              <a:t>C</a:t>
            </a:r>
            <a:r>
              <a:rPr lang="en-US" b="0" i="0" dirty="0">
                <a:solidFill>
                  <a:schemeClr val="tx1"/>
                </a:solidFill>
                <a:effectLst/>
                <a:latin typeface="Times New Roman" panose="02020603050405020304" pitchFamily="18" charset="0"/>
                <a:cs typeface="Times New Roman" panose="02020603050405020304" pitchFamily="18" charset="0"/>
              </a:rPr>
              <a:t>hange in the fearless persecution and hunting of women as witches. Both the ojhas and the community or familial actors engaged in witch-hunting must have a sense of fear about legal punitive action by police.</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This sense of fear about being engaged in an illicit activity, with some additional measures, can act as a deterrent to witch persecution and hunting. </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There is a need for stringent laws, including central national laws against witch persecution. </a:t>
            </a:r>
          </a:p>
          <a:p>
            <a:pPr marL="0" lvl="0" indent="0" algn="just">
              <a:lnSpc>
                <a:spcPct val="107000"/>
              </a:lnSpc>
              <a:spcAft>
                <a:spcPts val="800"/>
              </a:spcAft>
              <a:buNone/>
              <a:tabLst>
                <a:tab pos="2457450" algn="l"/>
              </a:tabLst>
            </a:pPr>
            <a:r>
              <a:rPr lang="en-US" b="0" i="0" dirty="0">
                <a:solidFill>
                  <a:schemeClr val="tx1"/>
                </a:solidFill>
                <a:effectLst/>
                <a:latin typeface="Times New Roman" panose="02020603050405020304" pitchFamily="18" charset="0"/>
                <a:cs typeface="Times New Roman" panose="02020603050405020304" pitchFamily="18" charset="0"/>
              </a:rPr>
              <a:t>An effective implementation of the national law can change reportedly hesitant and timid action by the police and social skepticism, leading to a fundamental change in norms and beliefs about the existence of witches and witchcraft practice.</a:t>
            </a:r>
          </a:p>
          <a:p>
            <a:pPr marL="0" lvl="0" indent="0" algn="just">
              <a:lnSpc>
                <a:spcPct val="107000"/>
              </a:lnSpc>
              <a:spcAft>
                <a:spcPts val="800"/>
              </a:spcAft>
              <a:buNone/>
              <a:tabLst>
                <a:tab pos="2457450" algn="l"/>
              </a:tabLst>
            </a:pPr>
            <a:endParaRPr lang="en-US" b="0" i="0" dirty="0">
              <a:solidFill>
                <a:schemeClr val="tx1"/>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8</a:t>
            </a:fld>
            <a:endParaRPr lang="en-US"/>
          </a:p>
        </p:txBody>
      </p:sp>
    </p:spTree>
    <p:extLst>
      <p:ext uri="{BB962C8B-B14F-4D97-AF65-F5344CB8AC3E}">
        <p14:creationId xmlns:p14="http://schemas.microsoft.com/office/powerpoint/2010/main" val="2406888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9DE1-EAC6-486A-B191-D0CF2A30BCB9}"/>
              </a:ext>
            </a:extLst>
          </p:cNvPr>
          <p:cNvSpPr>
            <a:spLocks noGrp="1"/>
          </p:cNvSpPr>
          <p:nvPr>
            <p:ph type="title"/>
          </p:nvPr>
        </p:nvSpPr>
        <p:spPr>
          <a:xfrm>
            <a:off x="424542" y="388189"/>
            <a:ext cx="3726611" cy="559265"/>
          </a:xfrm>
        </p:spPr>
        <p:txBody>
          <a:bodyPr>
            <a:normAutofit fontScale="90000"/>
          </a:bodyPr>
          <a:lstStyle/>
          <a:p>
            <a:r>
              <a:rPr lang="en-IN" sz="4000" dirty="0">
                <a:solidFill>
                  <a:schemeClr val="tx1"/>
                </a:solidFill>
                <a:latin typeface="Times New Roman" panose="02020603050405020304" pitchFamily="18" charset="0"/>
                <a:cs typeface="Times New Roman" panose="02020603050405020304" pitchFamily="18" charset="0"/>
              </a:rPr>
              <a:t>Legal Change Plus</a:t>
            </a:r>
          </a:p>
        </p:txBody>
      </p:sp>
      <p:sp>
        <p:nvSpPr>
          <p:cNvPr id="3" name="Content Placeholder 2">
            <a:extLst>
              <a:ext uri="{FF2B5EF4-FFF2-40B4-BE49-F238E27FC236}">
                <a16:creationId xmlns:a16="http://schemas.microsoft.com/office/drawing/2014/main" id="{949CDBB3-7FB5-476A-809F-2395C6CD1483}"/>
              </a:ext>
            </a:extLst>
          </p:cNvPr>
          <p:cNvSpPr>
            <a:spLocks noGrp="1"/>
          </p:cNvSpPr>
          <p:nvPr>
            <p:ph idx="1"/>
          </p:nvPr>
        </p:nvSpPr>
        <p:spPr>
          <a:xfrm>
            <a:off x="424542" y="1112807"/>
            <a:ext cx="11342915" cy="6150633"/>
          </a:xfrm>
        </p:spPr>
        <p:txBody>
          <a:bodyPr>
            <a:normAutofit fontScale="92500" lnSpcReduction="20000"/>
          </a:bodyPr>
          <a:lstStyle/>
          <a:p>
            <a:pPr marL="0" lvl="0" indent="0" algn="just">
              <a:lnSpc>
                <a:spcPct val="107000"/>
              </a:lnSpc>
              <a:spcAft>
                <a:spcPts val="800"/>
              </a:spcAft>
              <a:buNone/>
              <a:tabLst>
                <a:tab pos="2457450" algn="l"/>
              </a:tabLst>
            </a:pPr>
            <a:r>
              <a:rPr lang="en-US" sz="2400" b="0" i="0" dirty="0">
                <a:solidFill>
                  <a:schemeClr val="tx1"/>
                </a:solidFill>
                <a:effectLst/>
                <a:latin typeface="Times New Roman" panose="02020603050405020304" pitchFamily="18" charset="0"/>
                <a:cs typeface="Times New Roman" panose="02020603050405020304" pitchFamily="18" charset="0"/>
              </a:rPr>
              <a:t>Any legal change by itself may not work in ending the witch violence. Two simultaneous policy measures are required to minimize and eventually end the practice of witch belief and violence related to such a belief. </a:t>
            </a:r>
          </a:p>
          <a:p>
            <a:pPr marL="0" lvl="0" indent="0" algn="just">
              <a:lnSpc>
                <a:spcPct val="107000"/>
              </a:lnSpc>
              <a:spcAft>
                <a:spcPts val="800"/>
              </a:spcAft>
              <a:buNone/>
              <a:tabLst>
                <a:tab pos="2457450" algn="l"/>
              </a:tabLst>
            </a:pPr>
            <a:r>
              <a:rPr lang="en-US" sz="2400" b="0" i="0" dirty="0">
                <a:solidFill>
                  <a:schemeClr val="tx1"/>
                </a:solidFill>
                <a:effectLst/>
                <a:latin typeface="Times New Roman" panose="02020603050405020304" pitchFamily="18" charset="0"/>
                <a:cs typeface="Times New Roman" panose="02020603050405020304" pitchFamily="18" charset="0"/>
              </a:rPr>
              <a:t>First, decentralized health care facilities in rural and indigenous areas (The case of cholera witches). </a:t>
            </a:r>
          </a:p>
          <a:p>
            <a:pPr marL="0" lvl="0" indent="0" algn="just">
              <a:lnSpc>
                <a:spcPct val="107000"/>
              </a:lnSpc>
              <a:spcAft>
                <a:spcPts val="800"/>
              </a:spcAft>
              <a:buNone/>
              <a:tabLst>
                <a:tab pos="2457450" algn="l"/>
              </a:tabLst>
            </a:pPr>
            <a:r>
              <a:rPr lang="en-US" sz="2400" b="0" i="0" dirty="0">
                <a:solidFill>
                  <a:schemeClr val="tx1"/>
                </a:solidFill>
                <a:effectLst/>
                <a:latin typeface="Times New Roman" panose="02020603050405020304" pitchFamily="18" charset="0"/>
                <a:cs typeface="Times New Roman" panose="02020603050405020304" pitchFamily="18" charset="0"/>
              </a:rPr>
              <a:t>Second, along with the legal and heath care changes, a </a:t>
            </a:r>
            <a:r>
              <a:rPr lang="en-US" sz="2400" dirty="0">
                <a:solidFill>
                  <a:schemeClr val="tx1"/>
                </a:solidFill>
                <a:latin typeface="Times New Roman" panose="02020603050405020304" pitchFamily="18" charset="0"/>
                <a:cs typeface="Times New Roman" panose="02020603050405020304" pitchFamily="18" charset="0"/>
              </a:rPr>
              <a:t>cultural</a:t>
            </a:r>
            <a:r>
              <a:rPr lang="en-US" sz="2400" b="0" i="0" dirty="0">
                <a:solidFill>
                  <a:schemeClr val="tx1"/>
                </a:solidFill>
                <a:effectLst/>
                <a:latin typeface="Times New Roman" panose="02020603050405020304" pitchFamily="18" charset="0"/>
                <a:cs typeface="Times New Roman" panose="02020603050405020304" pitchFamily="18" charset="0"/>
              </a:rPr>
              <a:t> change in the belief about the existence of witches and witchcraft practice is also needed. </a:t>
            </a:r>
          </a:p>
          <a:p>
            <a:pPr marL="0" lvl="0" indent="0" algn="just">
              <a:lnSpc>
                <a:spcPct val="107000"/>
              </a:lnSpc>
              <a:spcAft>
                <a:spcPts val="800"/>
              </a:spcAft>
              <a:buNone/>
              <a:tabLst>
                <a:tab pos="2457450" algn="l"/>
              </a:tabLst>
            </a:pPr>
            <a:r>
              <a:rPr lang="en-US" sz="2400" b="0" i="0" dirty="0">
                <a:solidFill>
                  <a:schemeClr val="tx1"/>
                </a:solidFill>
                <a:effectLst/>
                <a:latin typeface="Times New Roman" panose="02020603050405020304" pitchFamily="18" charset="0"/>
                <a:cs typeface="Times New Roman" panose="02020603050405020304" pitchFamily="18" charset="0"/>
              </a:rPr>
              <a:t>At the outset, I would like to say that I have a women’s rights approach with a strong consideration for cultural rights of indigenous peoples. </a:t>
            </a:r>
          </a:p>
          <a:p>
            <a:pPr marL="0" lvl="0" indent="0" algn="just">
              <a:lnSpc>
                <a:spcPct val="107000"/>
              </a:lnSpc>
              <a:spcAft>
                <a:spcPts val="800"/>
              </a:spcAft>
              <a:buNone/>
              <a:tabLst>
                <a:tab pos="2457450" algn="l"/>
              </a:tabLst>
            </a:pPr>
            <a:r>
              <a:rPr lang="en-US" sz="2400" b="0" i="0" dirty="0">
                <a:solidFill>
                  <a:schemeClr val="tx1"/>
                </a:solidFill>
                <a:effectLst/>
                <a:latin typeface="Times New Roman" panose="02020603050405020304" pitchFamily="18" charset="0"/>
                <a:cs typeface="Times New Roman" panose="02020603050405020304" pitchFamily="18" charset="0"/>
              </a:rPr>
              <a:t>As reiterated in many studies, cultural rights protect the right of each person individually, in community with others and collectively, to develop and express their meanings and worldviews in their day-to-day existence. </a:t>
            </a:r>
          </a:p>
          <a:p>
            <a:pPr marL="0" lvl="0" indent="0" algn="just">
              <a:lnSpc>
                <a:spcPct val="107000"/>
              </a:lnSpc>
              <a:spcAft>
                <a:spcPts val="800"/>
              </a:spcAft>
              <a:buNone/>
              <a:tabLst>
                <a:tab pos="2457450" algn="l"/>
              </a:tabLst>
            </a:pPr>
            <a:r>
              <a:rPr lang="en-US" sz="2400" b="0" i="0" dirty="0">
                <a:solidFill>
                  <a:schemeClr val="tx1"/>
                </a:solidFill>
                <a:effectLst/>
                <a:latin typeface="Times New Roman" panose="02020603050405020304" pitchFamily="18" charset="0"/>
                <a:cs typeface="Times New Roman" panose="02020603050405020304" pitchFamily="18" charset="0"/>
              </a:rPr>
              <a:t>There is need to decolonize development paradigms to enable culturally diverse practices that recognize different world view and consider alternative frameworks that seem to be outside the traditional mainstream approaches. </a:t>
            </a:r>
          </a:p>
          <a:p>
            <a:pPr marL="0" lvl="0" indent="0" algn="just">
              <a:lnSpc>
                <a:spcPct val="107000"/>
              </a:lnSpc>
              <a:spcAft>
                <a:spcPts val="800"/>
              </a:spcAft>
              <a:buNone/>
              <a:tabLst>
                <a:tab pos="2457450" algn="l"/>
              </a:tabLst>
            </a:pPr>
            <a:endParaRPr lang="en-US" b="0" i="0" dirty="0">
              <a:solidFill>
                <a:schemeClr val="tx1"/>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6670AC2-FA8E-4444-B0FD-6728BE93DFC8}"/>
              </a:ext>
            </a:extLst>
          </p:cNvPr>
          <p:cNvSpPr>
            <a:spLocks noGrp="1"/>
          </p:cNvSpPr>
          <p:nvPr>
            <p:ph type="sldNum" sz="quarter" idx="12"/>
          </p:nvPr>
        </p:nvSpPr>
        <p:spPr/>
        <p:txBody>
          <a:bodyPr/>
          <a:lstStyle/>
          <a:p>
            <a:fld id="{11A71338-8BA2-4C79-A6C5-5A8E30081D0C}" type="slidenum">
              <a:rPr lang="en-US" smtClean="0"/>
              <a:t>9</a:t>
            </a:fld>
            <a:endParaRPr lang="en-US"/>
          </a:p>
        </p:txBody>
      </p:sp>
    </p:spTree>
    <p:extLst>
      <p:ext uri="{BB962C8B-B14F-4D97-AF65-F5344CB8AC3E}">
        <p14:creationId xmlns:p14="http://schemas.microsoft.com/office/powerpoint/2010/main" val="903665946"/>
      </p:ext>
    </p:extLst>
  </p:cSld>
  <p:clrMapOvr>
    <a:masterClrMapping/>
  </p:clrMapOvr>
</p:sld>
</file>

<file path=ppt/theme/theme1.xml><?xml version="1.0" encoding="utf-8"?>
<a:theme xmlns:a="http://schemas.openxmlformats.org/drawingml/2006/main" name="SineVTI">
  <a:themeElements>
    <a:clrScheme name="Custom 51">
      <a:dk1>
        <a:sysClr val="windowText" lastClr="000000"/>
      </a:dk1>
      <a:lt1>
        <a:sysClr val="window" lastClr="FFFFFF"/>
      </a:lt1>
      <a:dk2>
        <a:srgbClr val="12154E"/>
      </a:dk2>
      <a:lt2>
        <a:srgbClr val="EEEEEE"/>
      </a:lt2>
      <a:accent1>
        <a:srgbClr val="FD8686"/>
      </a:accent1>
      <a:accent2>
        <a:srgbClr val="B495C2"/>
      </a:accent2>
      <a:accent3>
        <a:srgbClr val="8F99BB"/>
      </a:accent3>
      <a:accent4>
        <a:srgbClr val="A3A3C1"/>
      </a:accent4>
      <a:accent5>
        <a:srgbClr val="7162FE"/>
      </a:accent5>
      <a:accent6>
        <a:srgbClr val="1EBE9B"/>
      </a:accent6>
      <a:hlink>
        <a:srgbClr val="EF08F7"/>
      </a:hlink>
      <a:folHlink>
        <a:srgbClr val="8477FE"/>
      </a:folHlink>
    </a:clrScheme>
    <a:fontScheme name="Custom 49">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neVTI" id="{8435B2A2-1BD5-4C05-93E5-3C5388B709E3}" vid="{0D704B13-63FE-4848-A298-6B7359B956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Sine</Template>
  <TotalTime>299</TotalTime>
  <Words>2052</Words>
  <Application>Microsoft Office PowerPoint</Application>
  <PresentationFormat>Widescreen</PresentationFormat>
  <Paragraphs>104</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Avenir Next LT Pro</vt:lpstr>
      <vt:lpstr>Calibri</vt:lpstr>
      <vt:lpstr>Posterama</vt:lpstr>
      <vt:lpstr>Times New Roman</vt:lpstr>
      <vt:lpstr>SineVTI</vt:lpstr>
      <vt:lpstr>The Basis of Witch Hunts: An Analysis of Factors for Change </vt:lpstr>
      <vt:lpstr>A Pervasive Phenomenon </vt:lpstr>
      <vt:lpstr>Three Explanatory Factors</vt:lpstr>
      <vt:lpstr>Cultural Norms about Misfortune, not only Natural but also Social Causes </vt:lpstr>
      <vt:lpstr>Factors in Witch Persecutions in India</vt:lpstr>
      <vt:lpstr>Factors in Witch Persecutions in India</vt:lpstr>
      <vt:lpstr>Three Questions </vt:lpstr>
      <vt:lpstr>Changes as a Result of Laws</vt:lpstr>
      <vt:lpstr>Legal Change Plus</vt:lpstr>
      <vt:lpstr>Legal Change Plus 2</vt:lpstr>
      <vt:lpstr>What Women Say to State and Community</vt:lpstr>
      <vt:lpstr>Policies and Campaigns Against Belief in the Witches  </vt:lpstr>
      <vt:lpstr>Thanks, and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Govind Kelkar</dc:creator>
  <cp:lastModifiedBy>Govind Kelkar</cp:lastModifiedBy>
  <cp:revision>64</cp:revision>
  <dcterms:created xsi:type="dcterms:W3CDTF">2021-10-07T06:14:09Z</dcterms:created>
  <dcterms:modified xsi:type="dcterms:W3CDTF">2022-10-27T09:10:57Z</dcterms:modified>
</cp:coreProperties>
</file>